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Arial" pitchFamily="34" charset="0"/>
        <a:ea typeface="Majalla UI"/>
        <a:cs typeface="Arial" pitchFamily="34" charset="0"/>
      </a:defRPr>
    </a:lvl1pPr>
    <a:lvl2pPr marL="457200" algn="r" rtl="1" fontAlgn="base">
      <a:spcBef>
        <a:spcPct val="0"/>
      </a:spcBef>
      <a:spcAft>
        <a:spcPct val="0"/>
      </a:spcAft>
      <a:defRPr kern="1200">
        <a:solidFill>
          <a:schemeClr val="tx1"/>
        </a:solidFill>
        <a:latin typeface="Arial" pitchFamily="34" charset="0"/>
        <a:ea typeface="Majalla UI"/>
        <a:cs typeface="Arial" pitchFamily="34" charset="0"/>
      </a:defRPr>
    </a:lvl2pPr>
    <a:lvl3pPr marL="914400" algn="r" rtl="1" fontAlgn="base">
      <a:spcBef>
        <a:spcPct val="0"/>
      </a:spcBef>
      <a:spcAft>
        <a:spcPct val="0"/>
      </a:spcAft>
      <a:defRPr kern="1200">
        <a:solidFill>
          <a:schemeClr val="tx1"/>
        </a:solidFill>
        <a:latin typeface="Arial" pitchFamily="34" charset="0"/>
        <a:ea typeface="Majalla UI"/>
        <a:cs typeface="Arial" pitchFamily="34" charset="0"/>
      </a:defRPr>
    </a:lvl3pPr>
    <a:lvl4pPr marL="1371600" algn="r" rtl="1" fontAlgn="base">
      <a:spcBef>
        <a:spcPct val="0"/>
      </a:spcBef>
      <a:spcAft>
        <a:spcPct val="0"/>
      </a:spcAft>
      <a:defRPr kern="1200">
        <a:solidFill>
          <a:schemeClr val="tx1"/>
        </a:solidFill>
        <a:latin typeface="Arial" pitchFamily="34" charset="0"/>
        <a:ea typeface="Majalla UI"/>
        <a:cs typeface="Arial" pitchFamily="34" charset="0"/>
      </a:defRPr>
    </a:lvl4pPr>
    <a:lvl5pPr marL="1828800" algn="r" rtl="1" fontAlgn="base">
      <a:spcBef>
        <a:spcPct val="0"/>
      </a:spcBef>
      <a:spcAft>
        <a:spcPct val="0"/>
      </a:spcAft>
      <a:defRPr kern="1200">
        <a:solidFill>
          <a:schemeClr val="tx1"/>
        </a:solidFill>
        <a:latin typeface="Arial" pitchFamily="34" charset="0"/>
        <a:ea typeface="Majalla UI"/>
        <a:cs typeface="Arial" pitchFamily="34" charset="0"/>
      </a:defRPr>
    </a:lvl5pPr>
    <a:lvl6pPr marL="2286000" algn="r" defTabSz="914400" rtl="1" eaLnBrk="1" latinLnBrk="0" hangingPunct="1">
      <a:defRPr kern="1200">
        <a:solidFill>
          <a:schemeClr val="tx1"/>
        </a:solidFill>
        <a:latin typeface="Arial" pitchFamily="34" charset="0"/>
        <a:ea typeface="Majalla UI"/>
        <a:cs typeface="Arial" pitchFamily="34" charset="0"/>
      </a:defRPr>
    </a:lvl6pPr>
    <a:lvl7pPr marL="2743200" algn="r" defTabSz="914400" rtl="1" eaLnBrk="1" latinLnBrk="0" hangingPunct="1">
      <a:defRPr kern="1200">
        <a:solidFill>
          <a:schemeClr val="tx1"/>
        </a:solidFill>
        <a:latin typeface="Arial" pitchFamily="34" charset="0"/>
        <a:ea typeface="Majalla UI"/>
        <a:cs typeface="Arial" pitchFamily="34" charset="0"/>
      </a:defRPr>
    </a:lvl7pPr>
    <a:lvl8pPr marL="3200400" algn="r" defTabSz="914400" rtl="1" eaLnBrk="1" latinLnBrk="0" hangingPunct="1">
      <a:defRPr kern="1200">
        <a:solidFill>
          <a:schemeClr val="tx1"/>
        </a:solidFill>
        <a:latin typeface="Arial" pitchFamily="34" charset="0"/>
        <a:ea typeface="Majalla UI"/>
        <a:cs typeface="Arial" pitchFamily="34" charset="0"/>
      </a:defRPr>
    </a:lvl8pPr>
    <a:lvl9pPr marL="3657600" algn="r" defTabSz="914400" rtl="1" eaLnBrk="1" latinLnBrk="0" hangingPunct="1">
      <a:defRPr kern="1200">
        <a:solidFill>
          <a:schemeClr val="tx1"/>
        </a:solidFill>
        <a:latin typeface="Arial" pitchFamily="34" charset="0"/>
        <a:ea typeface="Majalla UI"/>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72" d="100"/>
          <a:sy n="72" d="100"/>
        </p:scale>
        <p:origin x="-11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fontAlgn="auto">
              <a:spcBef>
                <a:spcPts val="0"/>
              </a:spcBef>
              <a:spcAft>
                <a:spcPts val="0"/>
              </a:spcAft>
              <a:defRPr sz="1200" smtClean="0">
                <a:latin typeface="+mn-lt"/>
                <a:ea typeface="+mn-ea"/>
                <a:cs typeface="+mn-cs"/>
              </a:defRPr>
            </a:lvl1pPr>
          </a:lstStyle>
          <a:p>
            <a:pPr>
              <a:defRPr/>
            </a:pPr>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fontAlgn="auto">
              <a:spcBef>
                <a:spcPts val="0"/>
              </a:spcBef>
              <a:spcAft>
                <a:spcPts val="0"/>
              </a:spcAft>
              <a:defRPr sz="1200" smtClean="0">
                <a:latin typeface="+mn-lt"/>
                <a:ea typeface="+mn-ea"/>
                <a:cs typeface="+mn-cs"/>
              </a:defRPr>
            </a:lvl1pPr>
          </a:lstStyle>
          <a:p>
            <a:pPr>
              <a:defRPr/>
            </a:pPr>
            <a:fld id="{AB2E288C-B85D-4E62-9AF4-CCC03A15ECB9}" type="datetimeFigureOut">
              <a:rPr lang="ar-SA"/>
              <a:pPr>
                <a:defRPr/>
              </a:pPr>
              <a:t>02/04/31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SA" noProof="0" smtClean="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noProof="0" smtClean="0"/>
              <a:t>انقر لتحرير أنماط النص الرئيسي</a:t>
            </a:r>
          </a:p>
          <a:p>
            <a:pPr lvl="1"/>
            <a:r>
              <a:rPr lang="ar-SA" noProof="0" smtClean="0"/>
              <a:t>المستوى الثاني</a:t>
            </a:r>
          </a:p>
          <a:p>
            <a:pPr lvl="2"/>
            <a:r>
              <a:rPr lang="ar-SA" noProof="0" smtClean="0"/>
              <a:t>المستوى الثالث</a:t>
            </a:r>
          </a:p>
          <a:p>
            <a:pPr lvl="3"/>
            <a:r>
              <a:rPr lang="ar-SA" noProof="0" smtClean="0"/>
              <a:t>المستوى الرابع</a:t>
            </a:r>
          </a:p>
          <a:p>
            <a:pPr lvl="4"/>
            <a:r>
              <a:rPr lang="ar-SA" noProof="0" smtClean="0"/>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fontAlgn="auto">
              <a:spcBef>
                <a:spcPts val="0"/>
              </a:spcBef>
              <a:spcAft>
                <a:spcPts val="0"/>
              </a:spcAft>
              <a:defRPr sz="1200" smtClean="0">
                <a:latin typeface="+mn-lt"/>
                <a:ea typeface="+mn-ea"/>
                <a:cs typeface="+mn-cs"/>
              </a:defRPr>
            </a:lvl1pPr>
          </a:lstStyle>
          <a:p>
            <a:pPr>
              <a:defRPr/>
            </a:pPr>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fontAlgn="auto">
              <a:spcBef>
                <a:spcPts val="0"/>
              </a:spcBef>
              <a:spcAft>
                <a:spcPts val="0"/>
              </a:spcAft>
              <a:defRPr sz="1200" smtClean="0">
                <a:latin typeface="+mn-lt"/>
                <a:ea typeface="+mn-ea"/>
                <a:cs typeface="+mn-cs"/>
              </a:defRPr>
            </a:lvl1pPr>
          </a:lstStyle>
          <a:p>
            <a:pPr>
              <a:defRPr/>
            </a:pPr>
            <a:fld id="{E5436527-7211-4220-9F2F-50EA5E518113}" type="slidenum">
              <a:rPr lang="ar-SA"/>
              <a:pPr>
                <a:defRPr/>
              </a:pPr>
              <a:t>‹#›</a:t>
            </a:fld>
            <a:endParaRPr lang="ar-SA"/>
          </a:p>
        </p:txBody>
      </p:sp>
    </p:spTree>
  </p:cSld>
  <p:clrMap bg1="lt1" tx1="dk1" bg2="lt2" tx2="dk2" accent1="accent1" accent2="accent2" accent3="accent3" accent4="accent4" accent5="accent5" accent6="accent6" hlink="hlink" folHlink="folHlink"/>
  <p:notesStyle>
    <a:lvl1pPr algn="r" rtl="1" fontAlgn="base">
      <a:spcBef>
        <a:spcPct val="30000"/>
      </a:spcBef>
      <a:spcAft>
        <a:spcPct val="0"/>
      </a:spcAft>
      <a:defRPr sz="1200" kern="1200">
        <a:solidFill>
          <a:schemeClr val="tx1"/>
        </a:solidFill>
        <a:latin typeface="+mn-lt"/>
        <a:ea typeface="+mn-ea"/>
        <a:cs typeface="+mn-cs"/>
      </a:defRPr>
    </a:lvl1pPr>
    <a:lvl2pPr marL="457200" algn="r" rtl="1" fontAlgn="base">
      <a:spcBef>
        <a:spcPct val="30000"/>
      </a:spcBef>
      <a:spcAft>
        <a:spcPct val="0"/>
      </a:spcAft>
      <a:defRPr sz="1200" kern="1200">
        <a:solidFill>
          <a:schemeClr val="tx1"/>
        </a:solidFill>
        <a:latin typeface="+mn-lt"/>
        <a:ea typeface="+mn-ea"/>
        <a:cs typeface="+mn-cs"/>
      </a:defRPr>
    </a:lvl2pPr>
    <a:lvl3pPr marL="914400" algn="r" rtl="1" fontAlgn="base">
      <a:spcBef>
        <a:spcPct val="30000"/>
      </a:spcBef>
      <a:spcAft>
        <a:spcPct val="0"/>
      </a:spcAft>
      <a:defRPr sz="1200" kern="1200">
        <a:solidFill>
          <a:schemeClr val="tx1"/>
        </a:solidFill>
        <a:latin typeface="+mn-lt"/>
        <a:ea typeface="+mn-ea"/>
        <a:cs typeface="+mn-cs"/>
      </a:defRPr>
    </a:lvl3pPr>
    <a:lvl4pPr marL="1371600" algn="r" rtl="1" fontAlgn="base">
      <a:spcBef>
        <a:spcPct val="30000"/>
      </a:spcBef>
      <a:spcAft>
        <a:spcPct val="0"/>
      </a:spcAft>
      <a:defRPr sz="1200" kern="1200">
        <a:solidFill>
          <a:schemeClr val="tx1"/>
        </a:solidFill>
        <a:latin typeface="+mn-lt"/>
        <a:ea typeface="+mn-ea"/>
        <a:cs typeface="+mn-cs"/>
      </a:defRPr>
    </a:lvl4pPr>
    <a:lvl5pPr marL="1828800" algn="r" rtl="1" fontAlgn="base">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عنصر نائب لصورة الشريحة 1"/>
          <p:cNvSpPr>
            <a:spLocks noGrp="1" noRot="1" noChangeAspect="1" noTextEdit="1"/>
          </p:cNvSpPr>
          <p:nvPr>
            <p:ph type="sldImg"/>
          </p:nvPr>
        </p:nvSpPr>
        <p:spPr bwMode="auto">
          <a:noFill/>
          <a:ln>
            <a:solidFill>
              <a:srgbClr val="000000"/>
            </a:solidFill>
            <a:miter lim="800000"/>
            <a:headEnd/>
            <a:tailEnd/>
          </a:ln>
        </p:spPr>
      </p:sp>
      <p:sp>
        <p:nvSpPr>
          <p:cNvPr id="18435" name="عنصر نائب للملاحظات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cs typeface="Arial" pitchFamily="34" charset="0"/>
              </a:rPr>
              <a:t>More </a:t>
            </a:r>
            <a:endParaRPr lang="ar-SA" smtClean="0"/>
          </a:p>
        </p:txBody>
      </p:sp>
      <p:sp>
        <p:nvSpPr>
          <p:cNvPr id="18436" name="عنصر نائب لرقم الشريحة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C78193F-CC3D-427F-97AB-2A8AD5D79CDF}" type="slidenum">
              <a:rPr lang="ar-SA">
                <a:ea typeface="Majalla UI"/>
              </a:rPr>
              <a:pPr fontAlgn="base">
                <a:spcBef>
                  <a:spcPct val="0"/>
                </a:spcBef>
                <a:spcAft>
                  <a:spcPct val="0"/>
                </a:spcAft>
              </a:pPr>
              <a:t>4</a:t>
            </a:fld>
            <a:endParaRPr lang="ar-SA">
              <a:ea typeface="Majalla UI"/>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ar-SA" smtClean="0"/>
              <a:t>انقر لتحرير نمط العنوان الرئيسي</a:t>
            </a:r>
            <a:endParaRPr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4" name="عنصر نائب للتاريخ 29"/>
          <p:cNvSpPr>
            <a:spLocks noGrp="1"/>
          </p:cNvSpPr>
          <p:nvPr>
            <p:ph type="dt" sz="half" idx="10"/>
          </p:nvPr>
        </p:nvSpPr>
        <p:spPr/>
        <p:txBody>
          <a:bodyPr/>
          <a:lstStyle>
            <a:lvl1pPr>
              <a:defRPr/>
            </a:lvl1pPr>
          </a:lstStyle>
          <a:p>
            <a:pPr>
              <a:defRPr/>
            </a:pPr>
            <a:fld id="{E4DDA05A-4E3F-45ED-8C80-281A74693345}" type="datetimeFigureOut">
              <a:rPr lang="ar-SA"/>
              <a:pPr>
                <a:defRPr/>
              </a:pPr>
              <a:t>02/04/31</a:t>
            </a:fld>
            <a:endParaRPr lang="ar-SA"/>
          </a:p>
        </p:txBody>
      </p:sp>
      <p:sp>
        <p:nvSpPr>
          <p:cNvPr id="5" name="عنصر نائب للتذييل 18"/>
          <p:cNvSpPr>
            <a:spLocks noGrp="1"/>
          </p:cNvSpPr>
          <p:nvPr>
            <p:ph type="ftr" sz="quarter" idx="11"/>
          </p:nvPr>
        </p:nvSpPr>
        <p:spPr/>
        <p:txBody>
          <a:bodyPr/>
          <a:lstStyle>
            <a:lvl1pPr>
              <a:defRPr/>
            </a:lvl1pPr>
          </a:lstStyle>
          <a:p>
            <a:pPr>
              <a:defRPr/>
            </a:pPr>
            <a:endParaRPr lang="ar-SA"/>
          </a:p>
        </p:txBody>
      </p:sp>
      <p:sp>
        <p:nvSpPr>
          <p:cNvPr id="6" name="عنصر نائب لرقم الشريحة 26"/>
          <p:cNvSpPr>
            <a:spLocks noGrp="1"/>
          </p:cNvSpPr>
          <p:nvPr>
            <p:ph type="sldNum" sz="quarter" idx="12"/>
          </p:nvPr>
        </p:nvSpPr>
        <p:spPr/>
        <p:txBody>
          <a:bodyPr/>
          <a:lstStyle>
            <a:lvl1pPr>
              <a:defRPr/>
            </a:lvl1pPr>
          </a:lstStyle>
          <a:p>
            <a:pPr>
              <a:defRPr/>
            </a:pPr>
            <a:fld id="{A822B6C7-36F5-4744-AC8B-F4D280A63BF3}"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5EAC1499-3CCD-4B38-A23F-1942903BC9D4}" type="datetimeFigureOut">
              <a:rPr lang="ar-SA"/>
              <a:pPr>
                <a:defRPr/>
              </a:pPr>
              <a:t>02/04/31</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4C6A2671-7243-46C8-8973-3F60788F3AA0}" type="slidenum">
              <a:rPr lang="ar-SA"/>
              <a:pPr>
                <a:defRPr/>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3CD012F1-5474-433B-B6F9-FE680D30EB75}" type="datetimeFigureOut">
              <a:rPr lang="ar-SA"/>
              <a:pPr>
                <a:defRPr/>
              </a:pPr>
              <a:t>02/04/31</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58259DAE-E798-46AD-8EB9-632951E0002E}" type="slidenum">
              <a:rPr lang="ar-SA"/>
              <a:pPr>
                <a:defRPr/>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9"/>
          <p:cNvSpPr>
            <a:spLocks noGrp="1"/>
          </p:cNvSpPr>
          <p:nvPr>
            <p:ph type="dt" sz="half" idx="10"/>
          </p:nvPr>
        </p:nvSpPr>
        <p:spPr/>
        <p:txBody>
          <a:bodyPr/>
          <a:lstStyle>
            <a:lvl1pPr>
              <a:defRPr/>
            </a:lvl1pPr>
          </a:lstStyle>
          <a:p>
            <a:pPr>
              <a:defRPr/>
            </a:pPr>
            <a:fld id="{0D18359A-6907-4BCD-BAF3-62D59A0181A1}" type="datetimeFigureOut">
              <a:rPr lang="ar-SA"/>
              <a:pPr>
                <a:defRPr/>
              </a:pPr>
              <a:t>02/04/31</a:t>
            </a:fld>
            <a:endParaRPr lang="ar-SA"/>
          </a:p>
        </p:txBody>
      </p:sp>
      <p:sp>
        <p:nvSpPr>
          <p:cNvPr id="5" name="عنصر نائب للتذييل 21"/>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p:cNvSpPr>
            <a:spLocks noGrp="1"/>
          </p:cNvSpPr>
          <p:nvPr>
            <p:ph type="sldNum" sz="quarter" idx="12"/>
          </p:nvPr>
        </p:nvSpPr>
        <p:spPr/>
        <p:txBody>
          <a:bodyPr/>
          <a:lstStyle>
            <a:lvl1pPr>
              <a:defRPr/>
            </a:lvl1pPr>
          </a:lstStyle>
          <a:p>
            <a:pPr>
              <a:defRPr/>
            </a:pPr>
            <a:fld id="{F86638F0-C007-4738-A115-8289227A7EA2}" type="slidenum">
              <a:rPr lang="ar-SA"/>
              <a:pPr>
                <a:defRPr/>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fld id="{9D762346-82A3-43EE-AF15-37D9D70ECBD3}" type="datetimeFigureOut">
              <a:rPr lang="ar-SA"/>
              <a:pPr>
                <a:defRPr/>
              </a:pPr>
              <a:t>02/04/31</a:t>
            </a:fld>
            <a:endParaRPr lang="ar-SA"/>
          </a:p>
        </p:txBody>
      </p:sp>
      <p:sp>
        <p:nvSpPr>
          <p:cNvPr id="5" name="عنصر نائب للتذييل 4"/>
          <p:cNvSpPr>
            <a:spLocks noGrp="1"/>
          </p:cNvSpPr>
          <p:nvPr>
            <p:ph type="ftr" sz="quarter" idx="11"/>
          </p:nvPr>
        </p:nvSpPr>
        <p:spPr/>
        <p:txBody>
          <a:bodyPr/>
          <a:lstStyle>
            <a:lvl1pPr>
              <a:defRPr/>
            </a:lvl1pPr>
          </a:lstStyle>
          <a:p>
            <a:pPr>
              <a:defRPr/>
            </a:pPr>
            <a:endParaRPr lang="ar-SA"/>
          </a:p>
        </p:txBody>
      </p:sp>
      <p:sp>
        <p:nvSpPr>
          <p:cNvPr id="6" name="عنصر نائب لرقم الشريحة 5"/>
          <p:cNvSpPr>
            <a:spLocks noGrp="1"/>
          </p:cNvSpPr>
          <p:nvPr>
            <p:ph type="sldNum" sz="quarter" idx="12"/>
          </p:nvPr>
        </p:nvSpPr>
        <p:spPr/>
        <p:txBody>
          <a:bodyPr/>
          <a:lstStyle>
            <a:lvl1pPr>
              <a:defRPr/>
            </a:lvl1pPr>
          </a:lstStyle>
          <a:p>
            <a:pPr>
              <a:defRPr/>
            </a:pPr>
            <a:fld id="{0E2F9765-4836-455D-A295-C52BA7543D65}" type="slidenum">
              <a:rPr lang="ar-SA"/>
              <a:pPr>
                <a:defRPr/>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9"/>
          <p:cNvSpPr>
            <a:spLocks noGrp="1"/>
          </p:cNvSpPr>
          <p:nvPr>
            <p:ph type="dt" sz="half" idx="10"/>
          </p:nvPr>
        </p:nvSpPr>
        <p:spPr/>
        <p:txBody>
          <a:bodyPr/>
          <a:lstStyle>
            <a:lvl1pPr>
              <a:defRPr/>
            </a:lvl1pPr>
          </a:lstStyle>
          <a:p>
            <a:pPr>
              <a:defRPr/>
            </a:pPr>
            <a:fld id="{456F185D-A222-4E05-9B65-4F22427E9338}" type="datetimeFigureOut">
              <a:rPr lang="ar-SA"/>
              <a:pPr>
                <a:defRPr/>
              </a:pPr>
              <a:t>02/04/31</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CF236E98-775F-4D0B-99C5-534A5E888ACB}" type="slidenum">
              <a:rPr lang="ar-SA"/>
              <a:pPr>
                <a:defRPr/>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9"/>
          <p:cNvSpPr>
            <a:spLocks noGrp="1"/>
          </p:cNvSpPr>
          <p:nvPr>
            <p:ph type="dt" sz="half" idx="10"/>
          </p:nvPr>
        </p:nvSpPr>
        <p:spPr/>
        <p:txBody>
          <a:bodyPr/>
          <a:lstStyle>
            <a:lvl1pPr>
              <a:defRPr/>
            </a:lvl1pPr>
          </a:lstStyle>
          <a:p>
            <a:pPr>
              <a:defRPr/>
            </a:pPr>
            <a:fld id="{3BB018B8-C4F4-4979-9A9F-4FC7A63F90EA}" type="datetimeFigureOut">
              <a:rPr lang="ar-SA"/>
              <a:pPr>
                <a:defRPr/>
              </a:pPr>
              <a:t>02/04/31</a:t>
            </a:fld>
            <a:endParaRPr lang="ar-SA"/>
          </a:p>
        </p:txBody>
      </p:sp>
      <p:sp>
        <p:nvSpPr>
          <p:cNvPr id="8" name="عنصر نائب للتذييل 21"/>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p:cNvSpPr>
            <a:spLocks noGrp="1"/>
          </p:cNvSpPr>
          <p:nvPr>
            <p:ph type="sldNum" sz="quarter" idx="12"/>
          </p:nvPr>
        </p:nvSpPr>
        <p:spPr/>
        <p:txBody>
          <a:bodyPr/>
          <a:lstStyle>
            <a:lvl1pPr>
              <a:defRPr/>
            </a:lvl1pPr>
          </a:lstStyle>
          <a:p>
            <a:pPr>
              <a:defRPr/>
            </a:pPr>
            <a:fld id="{1DD6C0E4-7C46-4D48-934D-248F0203CEFA}" type="slidenum">
              <a:rPr lang="ar-SA"/>
              <a:pPr>
                <a:defRPr/>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ar-SA" smtClean="0"/>
              <a:t>انقر لتحرير نمط العنوان الرئيسي</a:t>
            </a:r>
            <a:endParaRPr lang="en-US"/>
          </a:p>
        </p:txBody>
      </p:sp>
      <p:sp>
        <p:nvSpPr>
          <p:cNvPr id="3" name="عنصر نائب للتاريخ 9"/>
          <p:cNvSpPr>
            <a:spLocks noGrp="1"/>
          </p:cNvSpPr>
          <p:nvPr>
            <p:ph type="dt" sz="half" idx="10"/>
          </p:nvPr>
        </p:nvSpPr>
        <p:spPr/>
        <p:txBody>
          <a:bodyPr/>
          <a:lstStyle>
            <a:lvl1pPr>
              <a:defRPr/>
            </a:lvl1pPr>
          </a:lstStyle>
          <a:p>
            <a:pPr>
              <a:defRPr/>
            </a:pPr>
            <a:fld id="{E50D322F-16E8-40B4-876E-F507B5500057}" type="datetimeFigureOut">
              <a:rPr lang="ar-SA"/>
              <a:pPr>
                <a:defRPr/>
              </a:pPr>
              <a:t>02/04/31</a:t>
            </a:fld>
            <a:endParaRPr lang="ar-SA"/>
          </a:p>
        </p:txBody>
      </p:sp>
      <p:sp>
        <p:nvSpPr>
          <p:cNvPr id="4" name="عنصر نائب للتذييل 21"/>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p:cNvSpPr>
            <a:spLocks noGrp="1"/>
          </p:cNvSpPr>
          <p:nvPr>
            <p:ph type="sldNum" sz="quarter" idx="12"/>
          </p:nvPr>
        </p:nvSpPr>
        <p:spPr/>
        <p:txBody>
          <a:bodyPr/>
          <a:lstStyle>
            <a:lvl1pPr>
              <a:defRPr/>
            </a:lvl1pPr>
          </a:lstStyle>
          <a:p>
            <a:pPr>
              <a:defRPr/>
            </a:pPr>
            <a:fld id="{6CC5D8B9-1EB3-48FE-8586-F72D7F30F5F0}" type="slidenum">
              <a:rPr lang="ar-SA"/>
              <a:pPr>
                <a:defRPr/>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p:cNvSpPr>
            <a:spLocks noGrp="1"/>
          </p:cNvSpPr>
          <p:nvPr>
            <p:ph type="dt" sz="half" idx="10"/>
          </p:nvPr>
        </p:nvSpPr>
        <p:spPr/>
        <p:txBody>
          <a:bodyPr/>
          <a:lstStyle>
            <a:lvl1pPr>
              <a:defRPr/>
            </a:lvl1pPr>
          </a:lstStyle>
          <a:p>
            <a:pPr>
              <a:defRPr/>
            </a:pPr>
            <a:fld id="{7DD3B19E-E6EA-401B-B727-1329AAE5E587}" type="datetimeFigureOut">
              <a:rPr lang="ar-SA"/>
              <a:pPr>
                <a:defRPr/>
              </a:pPr>
              <a:t>02/04/31</a:t>
            </a:fld>
            <a:endParaRPr lang="ar-SA"/>
          </a:p>
        </p:txBody>
      </p:sp>
      <p:sp>
        <p:nvSpPr>
          <p:cNvPr id="3" name="عنصر نائب للتذييل 21"/>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p:cNvSpPr>
            <a:spLocks noGrp="1"/>
          </p:cNvSpPr>
          <p:nvPr>
            <p:ph type="sldNum" sz="quarter" idx="12"/>
          </p:nvPr>
        </p:nvSpPr>
        <p:spPr/>
        <p:txBody>
          <a:bodyPr/>
          <a:lstStyle>
            <a:lvl1pPr>
              <a:defRPr/>
            </a:lvl1pPr>
          </a:lstStyle>
          <a:p>
            <a:pPr>
              <a:defRPr/>
            </a:pPr>
            <a:fld id="{8DFAF215-D945-4573-B534-FED80FF7D19B}" type="slidenum">
              <a:rPr lang="ar-SA"/>
              <a:pPr>
                <a:defRPr/>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ar-SA" smtClean="0"/>
              <a:t>انقر لتحرير نمط العنوان الرئيسي</a:t>
            </a:r>
            <a:endParaRPr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9"/>
          <p:cNvSpPr>
            <a:spLocks noGrp="1"/>
          </p:cNvSpPr>
          <p:nvPr>
            <p:ph type="dt" sz="half" idx="10"/>
          </p:nvPr>
        </p:nvSpPr>
        <p:spPr/>
        <p:txBody>
          <a:bodyPr/>
          <a:lstStyle>
            <a:lvl1pPr>
              <a:defRPr/>
            </a:lvl1pPr>
          </a:lstStyle>
          <a:p>
            <a:pPr>
              <a:defRPr/>
            </a:pPr>
            <a:fld id="{45DC537F-A0D0-43A9-9CAF-41DE76485602}" type="datetimeFigureOut">
              <a:rPr lang="ar-SA"/>
              <a:pPr>
                <a:defRPr/>
              </a:pPr>
              <a:t>02/04/31</a:t>
            </a:fld>
            <a:endParaRPr lang="ar-SA"/>
          </a:p>
        </p:txBody>
      </p:sp>
      <p:sp>
        <p:nvSpPr>
          <p:cNvPr id="6" name="عنصر نائب للتذييل 21"/>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p:cNvSpPr>
            <a:spLocks noGrp="1"/>
          </p:cNvSpPr>
          <p:nvPr>
            <p:ph type="sldNum" sz="quarter" idx="12"/>
          </p:nvPr>
        </p:nvSpPr>
        <p:spPr/>
        <p:txBody>
          <a:bodyPr/>
          <a:lstStyle>
            <a:lvl1pPr>
              <a:defRPr/>
            </a:lvl1pPr>
          </a:lstStyle>
          <a:p>
            <a:pPr>
              <a:defRPr/>
            </a:pPr>
            <a:fld id="{5129C8A7-4637-4C22-90FB-92E1CE04A9E0}" type="slidenum">
              <a:rPr lang="ar-SA"/>
              <a:pPr>
                <a:defRPr/>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5" name="مستطيل ذو زاوية واحدة مخدوشة ودائرية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مثلث قائم الزاوية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شكل حر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8" name="شكل حر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2" name="عنوان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ar-SA" smtClean="0"/>
              <a:t>انقر لتحرير نمط العنوان الرئيسي</a:t>
            </a:r>
            <a:endParaRPr lang="en-US"/>
          </a:p>
        </p:txBody>
      </p:sp>
      <p:sp>
        <p:nvSpPr>
          <p:cNvPr id="4" name="عنصر نائب للنص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ar-SA" smtClean="0"/>
              <a:t>انقر لتحرير أنماط النص الرئيسي</a:t>
            </a:r>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9" name="عنصر نائب للتاريخ 4"/>
          <p:cNvSpPr>
            <a:spLocks noGrp="1"/>
          </p:cNvSpPr>
          <p:nvPr>
            <p:ph type="dt" sz="half" idx="10"/>
          </p:nvPr>
        </p:nvSpPr>
        <p:spPr/>
        <p:txBody>
          <a:bodyPr/>
          <a:lstStyle>
            <a:lvl1pPr>
              <a:defRPr/>
            </a:lvl1pPr>
          </a:lstStyle>
          <a:p>
            <a:pPr>
              <a:defRPr/>
            </a:pPr>
            <a:fld id="{AD420FB0-B5E7-4FC4-A423-8CD3A9DC9CAF}" type="datetimeFigureOut">
              <a:rPr lang="ar-SA"/>
              <a:pPr>
                <a:defRPr/>
              </a:pPr>
              <a:t>02/04/31</a:t>
            </a:fld>
            <a:endParaRPr lang="ar-SA"/>
          </a:p>
        </p:txBody>
      </p:sp>
      <p:sp>
        <p:nvSpPr>
          <p:cNvPr id="10" name="عنصر نائب للتذييل 5"/>
          <p:cNvSpPr>
            <a:spLocks noGrp="1"/>
          </p:cNvSpPr>
          <p:nvPr>
            <p:ph type="ftr" sz="quarter" idx="11"/>
          </p:nvPr>
        </p:nvSpPr>
        <p:spPr/>
        <p:txBody>
          <a:bodyPr/>
          <a:lstStyle>
            <a:lvl1pPr>
              <a:defRPr/>
            </a:lvl1pPr>
          </a:lstStyle>
          <a:p>
            <a:pPr>
              <a:defRPr/>
            </a:pPr>
            <a:endParaRPr lang="ar-SA"/>
          </a:p>
        </p:txBody>
      </p:sp>
      <p:sp>
        <p:nvSpPr>
          <p:cNvPr id="11" name="عنصر نائب لرقم الشريحة 6"/>
          <p:cNvSpPr>
            <a:spLocks noGrp="1"/>
          </p:cNvSpPr>
          <p:nvPr>
            <p:ph type="sldNum" sz="quarter" idx="12"/>
          </p:nvPr>
        </p:nvSpPr>
        <p:spPr>
          <a:xfrm>
            <a:off x="8077200" y="6356350"/>
            <a:ext cx="609600" cy="365125"/>
          </a:xfrm>
        </p:spPr>
        <p:txBody>
          <a:bodyPr/>
          <a:lstStyle>
            <a:lvl1pPr>
              <a:defRPr/>
            </a:lvl1pPr>
          </a:lstStyle>
          <a:p>
            <a:pPr>
              <a:defRPr/>
            </a:pPr>
            <a:fld id="{C26796FA-5825-484B-91DD-D5BC7B4AD98E}" type="slidenum">
              <a:rPr lang="ar-SA"/>
              <a:pPr>
                <a:defRPr/>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8" name="شكل حر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gn="l" rtl="0" fontAlgn="auto">
              <a:spcBef>
                <a:spcPts val="0"/>
              </a:spcBef>
              <a:spcAft>
                <a:spcPts val="0"/>
              </a:spcAft>
              <a:defRPr/>
            </a:pPr>
            <a:endParaRPr lang="en-US">
              <a:latin typeface="+mn-lt"/>
              <a:ea typeface="+mn-ea"/>
              <a:cs typeface="+mn-cs"/>
            </a:endParaRPr>
          </a:p>
        </p:txBody>
      </p:sp>
      <p:sp>
        <p:nvSpPr>
          <p:cNvPr id="1028" name="عنصر نائب للعنوان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ar-SA" smtClean="0"/>
              <a:t>انقر لتحرير نمط العنوان الرئيسي</a:t>
            </a:r>
          </a:p>
        </p:txBody>
      </p:sp>
      <p:sp>
        <p:nvSpPr>
          <p:cNvPr id="1029" name="عنصر نائب للنص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ea typeface="+mn-ea"/>
                <a:cs typeface="+mn-cs"/>
              </a:defRPr>
            </a:lvl1pPr>
          </a:lstStyle>
          <a:p>
            <a:pPr>
              <a:defRPr/>
            </a:pPr>
            <a:fld id="{9B1B0EA3-7273-4295-809A-8D0B111F07F7}" type="datetimeFigureOut">
              <a:rPr lang="ar-SA"/>
              <a:pPr>
                <a:defRPr/>
              </a:pPr>
              <a:t>02/04/31</a:t>
            </a:fld>
            <a:endParaRPr lang="ar-SA"/>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ea typeface="+mn-ea"/>
                <a:cs typeface="+mn-cs"/>
              </a:defRPr>
            </a:lvl1pPr>
          </a:lstStyle>
          <a:p>
            <a:pPr>
              <a:defRPr/>
            </a:pPr>
            <a:endParaRPr lang="ar-SA"/>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ea typeface="+mn-ea"/>
                <a:cs typeface="+mn-cs"/>
              </a:defRPr>
            </a:lvl1pPr>
          </a:lstStyle>
          <a:p>
            <a:pPr>
              <a:defRPr/>
            </a:pPr>
            <a:fld id="{6D97591B-FAC1-4C4E-89AD-5D8CA51F5235}" type="slidenum">
              <a:rPr lang="ar-SA"/>
              <a:pPr>
                <a:defRPr/>
              </a:pPr>
              <a:t>‹#›</a:t>
            </a:fld>
            <a:endParaRPr lang="ar-SA"/>
          </a:p>
        </p:txBody>
      </p:sp>
      <p:grpSp>
        <p:nvGrpSpPr>
          <p:cNvPr id="1033" name="مجموعة 1"/>
          <p:cNvGrpSpPr>
            <a:grpSpLocks/>
          </p:cNvGrpSpPr>
          <p:nvPr/>
        </p:nvGrpSpPr>
        <p:grpSpPr bwMode="auto">
          <a:xfrm>
            <a:off x="-19050" y="203200"/>
            <a:ext cx="9180513" cy="647700"/>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a typeface="+mn-ea"/>
                <a:cs typeface="+mn-cs"/>
              </a:endParaRPr>
            </a:p>
          </p:txBody>
        </p:sp>
      </p:grpSp>
    </p:spTree>
  </p:cSld>
  <p:clrMap bg1="lt1" tx1="dk1" bg2="lt2" tx2="dk2" accent1="accent1" accent2="accent2" accent3="accent3" accent4="accent4" accent5="accent5" accent6="accent6" hlink="hlink" folHlink="folHlink"/>
  <p:sldLayoutIdLst>
    <p:sldLayoutId id="2147483767" r:id="rId1"/>
    <p:sldLayoutId id="2147483759" r:id="rId2"/>
    <p:sldLayoutId id="2147483768" r:id="rId3"/>
    <p:sldLayoutId id="2147483760" r:id="rId4"/>
    <p:sldLayoutId id="2147483761" r:id="rId5"/>
    <p:sldLayoutId id="2147483762" r:id="rId6"/>
    <p:sldLayoutId id="2147483763" r:id="rId7"/>
    <p:sldLayoutId id="2147483764" r:id="rId8"/>
    <p:sldLayoutId id="2147483769" r:id="rId9"/>
    <p:sldLayoutId id="2147483765" r:id="rId10"/>
    <p:sldLayoutId id="2147483766" r:id="rId11"/>
  </p:sldLayoutIdLst>
  <p:txStyles>
    <p:titleStyle>
      <a:lvl1pPr algn="l" rtl="1" fontAlgn="base">
        <a:spcBef>
          <a:spcPct val="0"/>
        </a:spcBef>
        <a:spcAft>
          <a:spcPct val="0"/>
        </a:spcAft>
        <a:defRPr sz="5000" kern="1200">
          <a:solidFill>
            <a:schemeClr val="tx2"/>
          </a:solidFill>
          <a:latin typeface="+mj-lt"/>
          <a:ea typeface="+mj-ea"/>
          <a:cs typeface="+mj-cs"/>
        </a:defRPr>
      </a:lvl1pPr>
      <a:lvl2pPr algn="l" rtl="1" fontAlgn="base">
        <a:spcBef>
          <a:spcPct val="0"/>
        </a:spcBef>
        <a:spcAft>
          <a:spcPct val="0"/>
        </a:spcAft>
        <a:defRPr sz="5000">
          <a:solidFill>
            <a:schemeClr val="tx2"/>
          </a:solidFill>
          <a:latin typeface="Calibri" pitchFamily="34" charset="0"/>
          <a:cs typeface="Traditional Arabic" pitchFamily="2" charset="-78"/>
        </a:defRPr>
      </a:lvl2pPr>
      <a:lvl3pPr algn="l" rtl="1" fontAlgn="base">
        <a:spcBef>
          <a:spcPct val="0"/>
        </a:spcBef>
        <a:spcAft>
          <a:spcPct val="0"/>
        </a:spcAft>
        <a:defRPr sz="5000">
          <a:solidFill>
            <a:schemeClr val="tx2"/>
          </a:solidFill>
          <a:latin typeface="Calibri" pitchFamily="34" charset="0"/>
          <a:cs typeface="Traditional Arabic" pitchFamily="2" charset="-78"/>
        </a:defRPr>
      </a:lvl3pPr>
      <a:lvl4pPr algn="l" rtl="1" fontAlgn="base">
        <a:spcBef>
          <a:spcPct val="0"/>
        </a:spcBef>
        <a:spcAft>
          <a:spcPct val="0"/>
        </a:spcAft>
        <a:defRPr sz="5000">
          <a:solidFill>
            <a:schemeClr val="tx2"/>
          </a:solidFill>
          <a:latin typeface="Calibri" pitchFamily="34" charset="0"/>
          <a:cs typeface="Traditional Arabic" pitchFamily="2" charset="-78"/>
        </a:defRPr>
      </a:lvl4pPr>
      <a:lvl5pPr algn="l" rtl="1" fontAlgn="base">
        <a:spcBef>
          <a:spcPct val="0"/>
        </a:spcBef>
        <a:spcAft>
          <a:spcPct val="0"/>
        </a:spcAft>
        <a:defRPr sz="5000">
          <a:solidFill>
            <a:schemeClr val="tx2"/>
          </a:solidFill>
          <a:latin typeface="Calibri" pitchFamily="34" charset="0"/>
          <a:cs typeface="Traditional Arabic" pitchFamily="2" charset="-78"/>
        </a:defRPr>
      </a:lvl5pPr>
      <a:lvl6pPr marL="457200" algn="l" rtl="1" fontAlgn="base">
        <a:spcBef>
          <a:spcPct val="0"/>
        </a:spcBef>
        <a:spcAft>
          <a:spcPct val="0"/>
        </a:spcAft>
        <a:defRPr sz="5000">
          <a:solidFill>
            <a:schemeClr val="tx2"/>
          </a:solidFill>
          <a:latin typeface="Calibri" pitchFamily="34" charset="0"/>
          <a:cs typeface="Traditional Arabic" pitchFamily="2" charset="-78"/>
        </a:defRPr>
      </a:lvl6pPr>
      <a:lvl7pPr marL="914400" algn="l" rtl="1" fontAlgn="base">
        <a:spcBef>
          <a:spcPct val="0"/>
        </a:spcBef>
        <a:spcAft>
          <a:spcPct val="0"/>
        </a:spcAft>
        <a:defRPr sz="5000">
          <a:solidFill>
            <a:schemeClr val="tx2"/>
          </a:solidFill>
          <a:latin typeface="Calibri" pitchFamily="34" charset="0"/>
          <a:cs typeface="Traditional Arabic" pitchFamily="2" charset="-78"/>
        </a:defRPr>
      </a:lvl7pPr>
      <a:lvl8pPr marL="1371600" algn="l" rtl="1" fontAlgn="base">
        <a:spcBef>
          <a:spcPct val="0"/>
        </a:spcBef>
        <a:spcAft>
          <a:spcPct val="0"/>
        </a:spcAft>
        <a:defRPr sz="5000">
          <a:solidFill>
            <a:schemeClr val="tx2"/>
          </a:solidFill>
          <a:latin typeface="Calibri" pitchFamily="34" charset="0"/>
          <a:cs typeface="Traditional Arabic" pitchFamily="2" charset="-78"/>
        </a:defRPr>
      </a:lvl8pPr>
      <a:lvl9pPr marL="1828800" algn="l" rtl="1" fontAlgn="base">
        <a:spcBef>
          <a:spcPct val="0"/>
        </a:spcBef>
        <a:spcAft>
          <a:spcPct val="0"/>
        </a:spcAft>
        <a:defRPr sz="5000">
          <a:solidFill>
            <a:schemeClr val="tx2"/>
          </a:solidFill>
          <a:latin typeface="Calibri" pitchFamily="34" charset="0"/>
          <a:cs typeface="Traditional Arabic" pitchFamily="2" charset="-78"/>
        </a:defRPr>
      </a:lvl9pPr>
    </p:titleStyle>
    <p:bodyStyle>
      <a:lvl1pPr marL="273050" indent="-273050" algn="r" rtl="1"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ajalla UI"/>
          <a:cs typeface="+mn-cs"/>
        </a:defRPr>
      </a:lvl1pPr>
      <a:lvl2pPr marL="639763" indent="-246063" algn="r" rtl="1"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ajalla UI"/>
          <a:cs typeface="+mn-cs"/>
        </a:defRPr>
      </a:lvl2pPr>
      <a:lvl3pPr marL="914400" indent="-246063" algn="r" rtl="1"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ajalla UI"/>
          <a:cs typeface="+mn-cs"/>
        </a:defRPr>
      </a:lvl3pPr>
      <a:lvl4pPr marL="1187450" indent="-209550" algn="r" rtl="1"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ajalla UI"/>
          <a:cs typeface="+mn-cs"/>
        </a:defRPr>
      </a:lvl4pPr>
      <a:lvl5pPr marL="1462088" indent="-209550" algn="r" rtl="1"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ajalla UI"/>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en.wikipedia.org/wiki/File:SCrane2.JPG"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hyperlink" Target="http://en.wikipedia.org/wiki/Employment" TargetMode="External"/><Relationship Id="rId7" Type="http://schemas.openxmlformats.org/officeDocument/2006/relationships/hyperlink" Target="http://en.wikipedia.org/wiki/Realism_(arts)" TargetMode="External"/><Relationship Id="rId2" Type="http://schemas.openxmlformats.org/officeDocument/2006/relationships/hyperlink" Target="http://en.wikipedia.org/wiki/Pen_name" TargetMode="External"/><Relationship Id="rId1" Type="http://schemas.openxmlformats.org/officeDocument/2006/relationships/slideLayout" Target="../slideLayouts/slideLayout7.xml"/><Relationship Id="rId6" Type="http://schemas.openxmlformats.org/officeDocument/2006/relationships/hyperlink" Target="http://en.wikipedia.org/wiki/Literary_movement" TargetMode="External"/><Relationship Id="rId5" Type="http://schemas.openxmlformats.org/officeDocument/2006/relationships/hyperlink" Target="http://en.wikipedia.org/wiki/Literary_genre" TargetMode="External"/><Relationship Id="rId4" Type="http://schemas.openxmlformats.org/officeDocument/2006/relationships/hyperlink" Target="http://en.wikipedia.org/wiki/Nationality"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00174"/>
            <a:ext cx="8305800" cy="2786082"/>
          </a:xfrm>
        </p:spPr>
        <p:txBody>
          <a:bodyPr/>
          <a:lstStyle/>
          <a:p>
            <a:pPr algn="ctr" fontAlgn="auto">
              <a:spcAft>
                <a:spcPts val="0"/>
              </a:spcAft>
              <a:defRPr/>
            </a:pPr>
            <a:r>
              <a:rPr lang="en-US" dirty="0" smtClean="0"/>
              <a:t>Modern American Novel</a:t>
            </a:r>
            <a:br>
              <a:rPr lang="en-US" dirty="0" smtClean="0"/>
            </a:br>
            <a:r>
              <a:rPr lang="en-US" dirty="0" smtClean="0"/>
              <a:t>Third Lecture</a:t>
            </a:r>
            <a:br>
              <a:rPr lang="en-US" dirty="0" smtClean="0"/>
            </a:br>
            <a:r>
              <a:rPr lang="en-US" i="1" dirty="0" smtClean="0"/>
              <a:t>Mrs. </a:t>
            </a:r>
            <a:r>
              <a:rPr lang="en-US" i="1" dirty="0" err="1" smtClean="0"/>
              <a:t>Nouf</a:t>
            </a:r>
            <a:r>
              <a:rPr lang="en-US" i="1" dirty="0" smtClean="0"/>
              <a:t> </a:t>
            </a:r>
            <a:r>
              <a:rPr lang="en-US" i="1" dirty="0" smtClean="0"/>
              <a:t>Al-</a:t>
            </a:r>
            <a:r>
              <a:rPr lang="en-US" i="1" smtClean="0"/>
              <a:t>khattabi</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0" y="1477963"/>
            <a:ext cx="9144000" cy="379412"/>
          </a:xfrm>
          <a:prstGeom prst="rect">
            <a:avLst/>
          </a:prstGeom>
          <a:noFill/>
          <a:ln w="9525">
            <a:noFill/>
            <a:miter lim="800000"/>
            <a:headEnd/>
            <a:tailEnd/>
          </a:ln>
        </p:spPr>
        <p:txBody>
          <a:bodyPr anchor="ctr">
            <a:spAutoFit/>
          </a:bodyPr>
          <a:lstStyle/>
          <a:p>
            <a:pPr algn="ctr"/>
            <a:r>
              <a:rPr lang="ar-SA" u="sng"/>
              <a:t> Stephen Crane </a:t>
            </a:r>
          </a:p>
        </p:txBody>
      </p:sp>
      <p:pic>
        <p:nvPicPr>
          <p:cNvPr id="14339" name="Picture 2" descr="http://upload.wikimedia.org/wikipedia/commons/thumb/6/6c/SCrane2.JPG/220px-SCrane2.JPG">
            <a:hlinkClick r:id="rId2"/>
          </p:cNvPr>
          <p:cNvPicPr>
            <a:picLocks noChangeAspect="1" noChangeArrowheads="1"/>
          </p:cNvPicPr>
          <p:nvPr/>
        </p:nvPicPr>
        <p:blipFill>
          <a:blip r:embed="rId3"/>
          <a:srcRect/>
          <a:stretch>
            <a:fillRect/>
          </a:stretch>
        </p:blipFill>
        <p:spPr bwMode="auto">
          <a:xfrm>
            <a:off x="3500438" y="2643188"/>
            <a:ext cx="2095500" cy="2790825"/>
          </a:xfrm>
          <a:prstGeom prst="rect">
            <a:avLst/>
          </a:prstGeom>
          <a:noFill/>
          <a:ln w="9525">
            <a:noFill/>
            <a:miter lim="800000"/>
            <a:headEnd/>
            <a:tailEnd/>
          </a:ln>
        </p:spPr>
      </p:pic>
      <p:pic>
        <p:nvPicPr>
          <p:cNvPr id="14340" name="Picture 3" descr="http://bits.wikimedia.org/skins-1.5/common/images/magnify-clip.png">
            <a:hlinkClick r:id="rId2" tooltip="Enlarge"/>
          </p:cNvPr>
          <p:cNvPicPr>
            <a:picLocks noChangeAspect="1" noChangeArrowheads="1"/>
          </p:cNvPicPr>
          <p:nvPr/>
        </p:nvPicPr>
        <p:blipFill>
          <a:blip r:embed="rId4"/>
          <a:srcRect/>
          <a:stretch>
            <a:fillRect/>
          </a:stretch>
        </p:blipFill>
        <p:spPr bwMode="auto">
          <a:xfrm>
            <a:off x="155575" y="1058863"/>
            <a:ext cx="142875" cy="10477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عنوان 1"/>
          <p:cNvSpPr>
            <a:spLocks noGrp="1"/>
          </p:cNvSpPr>
          <p:nvPr>
            <p:ph type="title"/>
          </p:nvPr>
        </p:nvSpPr>
        <p:spPr/>
        <p:txBody>
          <a:bodyPr/>
          <a:lstStyle/>
          <a:p>
            <a:pPr algn="ctr" rtl="0"/>
            <a:r>
              <a:rPr lang="en-US" smtClean="0">
                <a:cs typeface="Traditional Arabic" pitchFamily="2" charset="-78"/>
              </a:rPr>
              <a:t>Stephen Crane (1871-1900)</a:t>
            </a:r>
            <a:endParaRPr lang="ar-SA" smtClean="0"/>
          </a:p>
        </p:txBody>
      </p:sp>
      <p:sp>
        <p:nvSpPr>
          <p:cNvPr id="15363" name="عنصر نائب للمحتوى 2"/>
          <p:cNvSpPr>
            <a:spLocks noGrp="1"/>
          </p:cNvSpPr>
          <p:nvPr>
            <p:ph idx="1"/>
          </p:nvPr>
        </p:nvSpPr>
        <p:spPr/>
        <p:txBody>
          <a:bodyPr/>
          <a:lstStyle/>
          <a:p>
            <a:pPr lvl="1" algn="l" rtl="0"/>
            <a:r>
              <a:rPr lang="en-US" smtClean="0">
                <a:cs typeface="Majalla UI"/>
              </a:rPr>
              <a:t>Crane was the first American </a:t>
            </a:r>
            <a:r>
              <a:rPr lang="en-US" b="1" smtClean="0">
                <a:cs typeface="Majalla UI"/>
              </a:rPr>
              <a:t>naturalist</a:t>
            </a:r>
            <a:r>
              <a:rPr lang="en-US" smtClean="0">
                <a:cs typeface="Majalla UI"/>
              </a:rPr>
              <a:t> who was not much influenced by scientific approaches.</a:t>
            </a:r>
          </a:p>
          <a:p>
            <a:pPr lvl="1" algn="l" rtl="0">
              <a:buFont typeface="Wingdings 2" pitchFamily="18" charset="2"/>
              <a:buNone/>
            </a:pPr>
            <a:endParaRPr lang="en-US" smtClean="0">
              <a:cs typeface="Majalla UI"/>
            </a:endParaRPr>
          </a:p>
          <a:p>
            <a:pPr lvl="1" algn="l" rtl="0"/>
            <a:r>
              <a:rPr lang="en-US" smtClean="0">
                <a:cs typeface="Majalla UI"/>
              </a:rPr>
              <a:t>His characters are controlled by their environments which makes him a naturalist.</a:t>
            </a:r>
          </a:p>
          <a:p>
            <a:pPr lvl="1" algn="l" rtl="0">
              <a:buFont typeface="Wingdings 2" pitchFamily="18" charset="2"/>
              <a:buNone/>
            </a:pPr>
            <a:endParaRPr lang="en-US" smtClean="0">
              <a:cs typeface="Majalla UI"/>
            </a:endParaRPr>
          </a:p>
          <a:p>
            <a:pPr lvl="1" algn="l" rtl="0"/>
            <a:r>
              <a:rPr lang="en-US" smtClean="0">
                <a:cs typeface="Majalla UI"/>
              </a:rPr>
              <a:t>His description of places are both realistic and poetic. He uses colors and word-sounds to create brilliant impressions. Hence, he is also a poet. His collection of poems is called </a:t>
            </a:r>
            <a:r>
              <a:rPr lang="en-US" i="1" smtClean="0">
                <a:cs typeface="Majalla UI"/>
              </a:rPr>
              <a:t>War Is Kind</a:t>
            </a:r>
            <a:r>
              <a:rPr lang="en-US" smtClean="0">
                <a:cs typeface="Majalla UI"/>
              </a:rPr>
              <a:t> </a:t>
            </a:r>
            <a:endParaRPr lang="ar-SA"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وان 1"/>
          <p:cNvSpPr>
            <a:spLocks noGrp="1"/>
          </p:cNvSpPr>
          <p:nvPr>
            <p:ph type="title"/>
          </p:nvPr>
        </p:nvSpPr>
        <p:spPr/>
        <p:txBody>
          <a:bodyPr/>
          <a:lstStyle/>
          <a:p>
            <a:pPr algn="ctr"/>
            <a:r>
              <a:rPr lang="en-US" smtClean="0">
                <a:cs typeface="Traditional Arabic" pitchFamily="2" charset="-78"/>
              </a:rPr>
              <a:t>Crane’s Most Famous Works</a:t>
            </a:r>
            <a:endParaRPr lang="ar-SA" smtClean="0"/>
          </a:p>
        </p:txBody>
      </p:sp>
      <p:sp>
        <p:nvSpPr>
          <p:cNvPr id="16387" name="عنصر نائب للمحتوى 2"/>
          <p:cNvSpPr>
            <a:spLocks noGrp="1"/>
          </p:cNvSpPr>
          <p:nvPr>
            <p:ph idx="1"/>
          </p:nvPr>
        </p:nvSpPr>
        <p:spPr/>
        <p:txBody>
          <a:bodyPr/>
          <a:lstStyle/>
          <a:p>
            <a:pPr lvl="1" algn="just" rtl="0"/>
            <a:r>
              <a:rPr lang="en-US" i="1" smtClean="0">
                <a:cs typeface="Majalla UI"/>
              </a:rPr>
              <a:t>Maggie: A Girl of the Streets </a:t>
            </a:r>
            <a:r>
              <a:rPr lang="en-US" smtClean="0">
                <a:cs typeface="Majalla UI"/>
              </a:rPr>
              <a:t>(1893), is a story of a poor  girl who is betrayed by her family and becomes a prostitute. Although she wants to be good life hardships make her seem bad.</a:t>
            </a:r>
          </a:p>
          <a:p>
            <a:pPr lvl="1" algn="just" rtl="0">
              <a:buFont typeface="Wingdings 2" pitchFamily="18" charset="2"/>
              <a:buNone/>
            </a:pPr>
            <a:endParaRPr lang="en-US" smtClean="0">
              <a:cs typeface="Majalla UI"/>
            </a:endParaRPr>
          </a:p>
          <a:p>
            <a:pPr lvl="1" algn="just" rtl="0"/>
            <a:r>
              <a:rPr lang="en-US" i="1" smtClean="0">
                <a:cs typeface="Majalla UI"/>
              </a:rPr>
              <a:t>The Red Badge of Courag</a:t>
            </a:r>
            <a:r>
              <a:rPr lang="en-US" smtClean="0">
                <a:cs typeface="Majalla UI"/>
              </a:rPr>
              <a:t>e (1895), is his greatest novel where the accidents of the Civil war make a young man seem as a hero. Thinking he is going to be killed, the hero runs like an animal to save his life. Then, he is accidently hit on the head and the other solders think it is a battle wound. They call it his ‘red badge of courage.’</a:t>
            </a:r>
            <a:endParaRPr lang="ar-SA" i="1"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وان 1"/>
          <p:cNvSpPr>
            <a:spLocks noGrp="1"/>
          </p:cNvSpPr>
          <p:nvPr>
            <p:ph type="title"/>
          </p:nvPr>
        </p:nvSpPr>
        <p:spPr/>
        <p:txBody>
          <a:bodyPr/>
          <a:lstStyle/>
          <a:p>
            <a:pPr algn="ctr" rtl="0"/>
            <a:r>
              <a:rPr lang="en-US" sz="4800" smtClean="0">
                <a:cs typeface="Traditional Arabic" pitchFamily="2" charset="-78"/>
              </a:rPr>
              <a:t>Realism</a:t>
            </a:r>
            <a:endParaRPr lang="ar-SA" sz="4800" smtClean="0"/>
          </a:p>
        </p:txBody>
      </p:sp>
      <p:sp>
        <p:nvSpPr>
          <p:cNvPr id="6147" name="عنصر نائب للمحتوى 2"/>
          <p:cNvSpPr>
            <a:spLocks noGrp="1"/>
          </p:cNvSpPr>
          <p:nvPr>
            <p:ph idx="1"/>
          </p:nvPr>
        </p:nvSpPr>
        <p:spPr/>
        <p:txBody>
          <a:bodyPr/>
          <a:lstStyle/>
          <a:p>
            <a:pPr lvl="1" algn="l" rtl="0"/>
            <a:r>
              <a:rPr lang="en-US" smtClean="0">
                <a:cs typeface="Majalla UI"/>
              </a:rPr>
              <a:t>By 1875, American writers were moving towards realism in literature.</a:t>
            </a:r>
          </a:p>
          <a:p>
            <a:pPr lvl="1" algn="just" rtl="0"/>
            <a:r>
              <a:rPr lang="en-US" b="1" smtClean="0">
                <a:cs typeface="Majalla UI"/>
              </a:rPr>
              <a:t>American realism</a:t>
            </a:r>
            <a:r>
              <a:rPr lang="en-US" smtClean="0">
                <a:cs typeface="Majalla UI"/>
              </a:rPr>
              <a:t> was a turn of the century idea in art, music and literature that showed through these different types of work, reflections of the time period. </a:t>
            </a:r>
          </a:p>
          <a:p>
            <a:pPr lvl="1" algn="just" rtl="0"/>
            <a:r>
              <a:rPr lang="en-US" smtClean="0">
                <a:cs typeface="Majalla UI"/>
              </a:rPr>
              <a:t>They were influenced by French writers who changed the relationship between society and literature. For them realism was an ideology and the novel had the power to become a political power. </a:t>
            </a:r>
            <a:endParaRPr lang="ar-SA"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nvGraphicFramePr>
        <p:xfrm>
          <a:off x="1966913" y="2714625"/>
          <a:ext cx="5210256" cy="3981940"/>
        </p:xfrm>
        <a:graphic>
          <a:graphicData uri="http://schemas.openxmlformats.org/drawingml/2006/table">
            <a:tbl>
              <a:tblPr/>
              <a:tblGrid>
                <a:gridCol w="2605128"/>
                <a:gridCol w="2605128"/>
              </a:tblGrid>
              <a:tr h="302238">
                <a:tc gridSpan="2">
                  <a:txBody>
                    <a:bodyPr/>
                    <a:lstStyle/>
                    <a:p>
                      <a:pPr algn="ctr"/>
                      <a:r>
                        <a:rPr lang="en-US" sz="1500"/>
                        <a:t>William Dean Howells</a:t>
                      </a:r>
                    </a:p>
                  </a:txBody>
                  <a:tcPr marL="78154" marR="78154" marT="39077" marB="39077" anchor="ctr">
                    <a:lnL>
                      <a:noFill/>
                    </a:lnL>
                    <a:lnR>
                      <a:noFill/>
                    </a:lnR>
                    <a:lnT>
                      <a:noFill/>
                    </a:lnT>
                    <a:lnB>
                      <a:noFill/>
                    </a:lnB>
                  </a:tcPr>
                </a:tc>
                <a:tc hMerge="1">
                  <a:txBody>
                    <a:bodyPr/>
                    <a:lstStyle/>
                    <a:p>
                      <a:pPr rtl="1"/>
                      <a:endParaRPr lang="ar-SA"/>
                    </a:p>
                  </a:txBody>
                  <a:tcPr/>
                </a:tc>
              </a:tr>
              <a:tr h="528916">
                <a:tc gridSpan="2">
                  <a:txBody>
                    <a:bodyPr/>
                    <a:lstStyle/>
                    <a:p>
                      <a:pPr algn="ctr"/>
                      <a:r>
                        <a:rPr lang="ar-SA" sz="1500"/>
                        <a:t/>
                      </a:r>
                      <a:br>
                        <a:rPr lang="ar-SA" sz="1500"/>
                      </a:br>
                      <a:endParaRPr lang="ar-SA" sz="1500"/>
                    </a:p>
                  </a:txBody>
                  <a:tcPr marL="78154" marR="78154" marT="39077" marB="39077" anchor="ctr">
                    <a:lnL>
                      <a:noFill/>
                    </a:lnL>
                    <a:lnR>
                      <a:noFill/>
                    </a:lnR>
                    <a:lnT>
                      <a:noFill/>
                    </a:lnT>
                    <a:lnB>
                      <a:noFill/>
                    </a:lnB>
                  </a:tcPr>
                </a:tc>
                <a:tc hMerge="1">
                  <a:txBody>
                    <a:bodyPr/>
                    <a:lstStyle/>
                    <a:p>
                      <a:pPr rtl="1"/>
                      <a:endParaRPr lang="ar-SA"/>
                    </a:p>
                  </a:txBody>
                  <a:tcPr/>
                </a:tc>
              </a:tr>
              <a:tr h="528916">
                <a:tc>
                  <a:txBody>
                    <a:bodyPr/>
                    <a:lstStyle/>
                    <a:p>
                      <a:r>
                        <a:rPr lang="en-US" sz="1500"/>
                        <a:t>Born</a:t>
                      </a:r>
                    </a:p>
                  </a:txBody>
                  <a:tcPr marL="78154" marR="78154" marT="39077" marB="39077" anchor="ctr">
                    <a:lnL>
                      <a:noFill/>
                    </a:lnL>
                    <a:lnR>
                      <a:noFill/>
                    </a:lnR>
                    <a:lnT>
                      <a:noFill/>
                    </a:lnT>
                    <a:lnB>
                      <a:noFill/>
                    </a:lnB>
                  </a:tcPr>
                </a:tc>
                <a:tc>
                  <a:txBody>
                    <a:bodyPr/>
                    <a:lstStyle/>
                    <a:p>
                      <a:r>
                        <a:rPr lang="en-US" sz="1500"/>
                        <a:t>March 1, 1837(1837-03-01)</a:t>
                      </a:r>
                      <a:br>
                        <a:rPr lang="en-US" sz="1500"/>
                      </a:br>
                      <a:r>
                        <a:rPr lang="en-US" sz="1500"/>
                        <a:t>Martinsville, Ohio</a:t>
                      </a:r>
                    </a:p>
                  </a:txBody>
                  <a:tcPr marL="78154" marR="78154" marT="39077" marB="39077" anchor="ctr">
                    <a:lnL>
                      <a:noFill/>
                    </a:lnL>
                    <a:lnR>
                      <a:noFill/>
                    </a:lnR>
                    <a:lnT>
                      <a:noFill/>
                    </a:lnT>
                    <a:lnB>
                      <a:noFill/>
                    </a:lnB>
                  </a:tcPr>
                </a:tc>
              </a:tr>
              <a:tr h="528916">
                <a:tc>
                  <a:txBody>
                    <a:bodyPr/>
                    <a:lstStyle/>
                    <a:p>
                      <a:r>
                        <a:rPr lang="en-US" sz="1500"/>
                        <a:t>Died</a:t>
                      </a:r>
                    </a:p>
                  </a:txBody>
                  <a:tcPr marL="78154" marR="78154" marT="39077" marB="39077" anchor="ctr">
                    <a:lnL>
                      <a:noFill/>
                    </a:lnL>
                    <a:lnR>
                      <a:noFill/>
                    </a:lnR>
                    <a:lnT>
                      <a:noFill/>
                    </a:lnT>
                    <a:lnB>
                      <a:noFill/>
                    </a:lnB>
                  </a:tcPr>
                </a:tc>
                <a:tc>
                  <a:txBody>
                    <a:bodyPr/>
                    <a:lstStyle/>
                    <a:p>
                      <a:r>
                        <a:rPr lang="en-US" sz="1500"/>
                        <a:t>May 11, 1920 (aged 83)</a:t>
                      </a:r>
                      <a:br>
                        <a:rPr lang="en-US" sz="1500"/>
                      </a:br>
                      <a:endParaRPr lang="en-US" sz="1500"/>
                    </a:p>
                  </a:txBody>
                  <a:tcPr marL="78154" marR="78154" marT="39077" marB="39077" anchor="ctr">
                    <a:lnL>
                      <a:noFill/>
                    </a:lnL>
                    <a:lnR>
                      <a:noFill/>
                    </a:lnR>
                    <a:lnT>
                      <a:noFill/>
                    </a:lnT>
                    <a:lnB>
                      <a:noFill/>
                    </a:lnB>
                  </a:tcPr>
                </a:tc>
              </a:tr>
              <a:tr h="302238">
                <a:tc>
                  <a:txBody>
                    <a:bodyPr/>
                    <a:lstStyle/>
                    <a:p>
                      <a:r>
                        <a:rPr lang="en-US" sz="1500">
                          <a:hlinkClick r:id="rId2" tooltip="Pen name"/>
                        </a:rPr>
                        <a:t>Pen name</a:t>
                      </a:r>
                      <a:endParaRPr lang="en-US" sz="1500"/>
                    </a:p>
                  </a:txBody>
                  <a:tcPr marL="78154" marR="78154" marT="39077" marB="39077" anchor="ctr">
                    <a:lnL>
                      <a:noFill/>
                    </a:lnL>
                    <a:lnR>
                      <a:noFill/>
                    </a:lnR>
                    <a:lnT>
                      <a:noFill/>
                    </a:lnT>
                    <a:lnB>
                      <a:noFill/>
                    </a:lnB>
                  </a:tcPr>
                </a:tc>
                <a:tc>
                  <a:txBody>
                    <a:bodyPr/>
                    <a:lstStyle/>
                    <a:p>
                      <a:r>
                        <a:rPr lang="en-US" sz="1500"/>
                        <a:t>W.D. Howells</a:t>
                      </a:r>
                    </a:p>
                  </a:txBody>
                  <a:tcPr marL="78154" marR="78154" marT="39077" marB="39077" anchor="ctr">
                    <a:lnL>
                      <a:noFill/>
                    </a:lnL>
                    <a:lnR>
                      <a:noFill/>
                    </a:lnR>
                    <a:lnT>
                      <a:noFill/>
                    </a:lnT>
                    <a:lnB>
                      <a:noFill/>
                    </a:lnB>
                  </a:tcPr>
                </a:tc>
              </a:tr>
              <a:tr h="302238">
                <a:tc>
                  <a:txBody>
                    <a:bodyPr/>
                    <a:lstStyle/>
                    <a:p>
                      <a:r>
                        <a:rPr lang="en-US" sz="1500">
                          <a:hlinkClick r:id="rId3" tooltip="Employment"/>
                        </a:rPr>
                        <a:t>Occupation</a:t>
                      </a:r>
                      <a:endParaRPr lang="en-US" sz="1500"/>
                    </a:p>
                  </a:txBody>
                  <a:tcPr marL="78154" marR="78154" marT="39077" marB="39077" anchor="ctr">
                    <a:lnL>
                      <a:noFill/>
                    </a:lnL>
                    <a:lnR>
                      <a:noFill/>
                    </a:lnR>
                    <a:lnT>
                      <a:noFill/>
                    </a:lnT>
                    <a:lnB>
                      <a:noFill/>
                    </a:lnB>
                  </a:tcPr>
                </a:tc>
                <a:tc>
                  <a:txBody>
                    <a:bodyPr/>
                    <a:lstStyle/>
                    <a:p>
                      <a:r>
                        <a:rPr lang="en-US" sz="1500"/>
                        <a:t>novelist, short story writer</a:t>
                      </a:r>
                    </a:p>
                  </a:txBody>
                  <a:tcPr marL="78154" marR="78154" marT="39077" marB="39077" anchor="ctr">
                    <a:lnL>
                      <a:noFill/>
                    </a:lnL>
                    <a:lnR>
                      <a:noFill/>
                    </a:lnR>
                    <a:lnT>
                      <a:noFill/>
                    </a:lnT>
                    <a:lnB>
                      <a:noFill/>
                    </a:lnB>
                  </a:tcPr>
                </a:tc>
              </a:tr>
              <a:tr h="302238">
                <a:tc>
                  <a:txBody>
                    <a:bodyPr/>
                    <a:lstStyle/>
                    <a:p>
                      <a:r>
                        <a:rPr lang="en-US" sz="1500">
                          <a:hlinkClick r:id="rId4" tooltip="Nationality"/>
                        </a:rPr>
                        <a:t>Nationality</a:t>
                      </a:r>
                      <a:endParaRPr lang="en-US" sz="1500"/>
                    </a:p>
                  </a:txBody>
                  <a:tcPr marL="78154" marR="78154" marT="39077" marB="39077" anchor="ctr">
                    <a:lnL>
                      <a:noFill/>
                    </a:lnL>
                    <a:lnR>
                      <a:noFill/>
                    </a:lnR>
                    <a:lnT>
                      <a:noFill/>
                    </a:lnT>
                    <a:lnB>
                      <a:noFill/>
                    </a:lnB>
                  </a:tcPr>
                </a:tc>
                <a:tc>
                  <a:txBody>
                    <a:bodyPr/>
                    <a:lstStyle/>
                    <a:p>
                      <a:r>
                        <a:rPr lang="en-US" sz="1500"/>
                        <a:t>American</a:t>
                      </a:r>
                    </a:p>
                  </a:txBody>
                  <a:tcPr marL="78154" marR="78154" marT="39077" marB="39077" anchor="ctr">
                    <a:lnL>
                      <a:noFill/>
                    </a:lnL>
                    <a:lnR>
                      <a:noFill/>
                    </a:lnR>
                    <a:lnT>
                      <a:noFill/>
                    </a:lnT>
                    <a:lnB>
                      <a:noFill/>
                    </a:lnB>
                  </a:tcPr>
                </a:tc>
              </a:tr>
              <a:tr h="302238">
                <a:tc>
                  <a:txBody>
                    <a:bodyPr/>
                    <a:lstStyle/>
                    <a:p>
                      <a:r>
                        <a:rPr lang="en-US" sz="1500"/>
                        <a:t>Period</a:t>
                      </a:r>
                    </a:p>
                  </a:txBody>
                  <a:tcPr marL="78154" marR="78154" marT="39077" marB="39077" anchor="ctr">
                    <a:lnL>
                      <a:noFill/>
                    </a:lnL>
                    <a:lnR>
                      <a:noFill/>
                    </a:lnR>
                    <a:lnT>
                      <a:noFill/>
                    </a:lnT>
                    <a:lnB>
                      <a:noFill/>
                    </a:lnB>
                  </a:tcPr>
                </a:tc>
                <a:tc>
                  <a:txBody>
                    <a:bodyPr/>
                    <a:lstStyle/>
                    <a:p>
                      <a:r>
                        <a:rPr lang="ar-SA" sz="1500"/>
                        <a:t>1858-1916</a:t>
                      </a:r>
                    </a:p>
                  </a:txBody>
                  <a:tcPr marL="78154" marR="78154" marT="39077" marB="39077" anchor="ctr">
                    <a:lnL>
                      <a:noFill/>
                    </a:lnL>
                    <a:lnR>
                      <a:noFill/>
                    </a:lnR>
                    <a:lnT>
                      <a:noFill/>
                    </a:lnT>
                    <a:lnB>
                      <a:noFill/>
                    </a:lnB>
                  </a:tcPr>
                </a:tc>
              </a:tr>
              <a:tr h="528916">
                <a:tc>
                  <a:txBody>
                    <a:bodyPr/>
                    <a:lstStyle/>
                    <a:p>
                      <a:r>
                        <a:rPr lang="en-US" sz="1500">
                          <a:hlinkClick r:id="rId5" tooltip="Literary genre"/>
                        </a:rPr>
                        <a:t>Genres</a:t>
                      </a:r>
                      <a:endParaRPr lang="en-US" sz="1500"/>
                    </a:p>
                  </a:txBody>
                  <a:tcPr marL="78154" marR="78154" marT="39077" marB="39077" anchor="ctr">
                    <a:lnL>
                      <a:noFill/>
                    </a:lnL>
                    <a:lnR>
                      <a:noFill/>
                    </a:lnR>
                    <a:lnT>
                      <a:noFill/>
                    </a:lnT>
                    <a:lnB>
                      <a:noFill/>
                    </a:lnB>
                  </a:tcPr>
                </a:tc>
                <a:tc>
                  <a:txBody>
                    <a:bodyPr/>
                    <a:lstStyle/>
                    <a:p>
                      <a:r>
                        <a:rPr lang="en-US" sz="1500"/>
                        <a:t>Civil War writings, class issues</a:t>
                      </a:r>
                    </a:p>
                  </a:txBody>
                  <a:tcPr marL="78154" marR="78154" marT="39077" marB="39077" anchor="ctr">
                    <a:lnL>
                      <a:noFill/>
                    </a:lnL>
                    <a:lnR>
                      <a:noFill/>
                    </a:lnR>
                    <a:lnT>
                      <a:noFill/>
                    </a:lnT>
                    <a:lnB>
                      <a:noFill/>
                    </a:lnB>
                  </a:tcPr>
                </a:tc>
              </a:tr>
              <a:tr h="302238">
                <a:tc>
                  <a:txBody>
                    <a:bodyPr/>
                    <a:lstStyle/>
                    <a:p>
                      <a:r>
                        <a:rPr lang="en-US" sz="1500">
                          <a:hlinkClick r:id="rId6" tooltip="Literary movement"/>
                        </a:rPr>
                        <a:t>Literary movement</a:t>
                      </a:r>
                      <a:endParaRPr lang="en-US" sz="1500"/>
                    </a:p>
                  </a:txBody>
                  <a:tcPr marL="78154" marR="78154" marT="39077" marB="39077" anchor="ctr">
                    <a:lnL>
                      <a:noFill/>
                    </a:lnL>
                    <a:lnR>
                      <a:noFill/>
                    </a:lnR>
                    <a:lnT>
                      <a:noFill/>
                    </a:lnT>
                    <a:lnB>
                      <a:noFill/>
                    </a:lnB>
                  </a:tcPr>
                </a:tc>
                <a:tc>
                  <a:txBody>
                    <a:bodyPr/>
                    <a:lstStyle/>
                    <a:p>
                      <a:r>
                        <a:rPr lang="en-US" sz="1500" dirty="0">
                          <a:hlinkClick r:id="rId7" tooltip="Realism (arts)"/>
                        </a:rPr>
                        <a:t>Realism</a:t>
                      </a:r>
                      <a:endParaRPr lang="en-US" sz="1500" dirty="0"/>
                    </a:p>
                  </a:txBody>
                  <a:tcPr marL="78154" marR="78154" marT="39077" marB="39077" anchor="ctr">
                    <a:lnL>
                      <a:noFill/>
                    </a:lnL>
                    <a:lnR>
                      <a:noFill/>
                    </a:lnR>
                    <a:lnT>
                      <a:noFill/>
                    </a:lnT>
                    <a:lnB>
                      <a:noFill/>
                    </a:lnB>
                  </a:tcPr>
                </a:tc>
              </a:tr>
            </a:tbl>
          </a:graphicData>
        </a:graphic>
      </p:graphicFrame>
      <p:pic>
        <p:nvPicPr>
          <p:cNvPr id="7189" name="Picture 1" descr="http://upload.wikimedia.org/wikipedia/commons/thumb/1/1b/William_Dean_Howells_%28ca1870%29.jpg/200px-William_Dean_Howells_%28ca1870%29.jpg"/>
          <p:cNvPicPr>
            <a:picLocks noChangeAspect="1" noChangeArrowheads="1"/>
          </p:cNvPicPr>
          <p:nvPr/>
        </p:nvPicPr>
        <p:blipFill>
          <a:blip r:embed="rId8"/>
          <a:srcRect/>
          <a:stretch>
            <a:fillRect/>
          </a:stretch>
        </p:blipFill>
        <p:spPr bwMode="auto">
          <a:xfrm>
            <a:off x="3714750" y="357188"/>
            <a:ext cx="1905000" cy="22860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fontAlgn="auto">
              <a:spcAft>
                <a:spcPts val="0"/>
              </a:spcAft>
              <a:defRPr/>
            </a:pPr>
            <a:r>
              <a:rPr lang="en-US" dirty="0" smtClean="0"/>
              <a:t>William Dean Howells (1837-1920)</a:t>
            </a:r>
            <a:endParaRPr lang="ar-SA" dirty="0"/>
          </a:p>
        </p:txBody>
      </p:sp>
      <p:sp>
        <p:nvSpPr>
          <p:cNvPr id="3" name="عنصر نائب للمحتوى 2"/>
          <p:cNvSpPr>
            <a:spLocks noGrp="1"/>
          </p:cNvSpPr>
          <p:nvPr>
            <p:ph idx="1"/>
          </p:nvPr>
        </p:nvSpPr>
        <p:spPr/>
        <p:txBody>
          <a:bodyPr>
            <a:normAutofit fontScale="92500" lnSpcReduction="10000"/>
          </a:bodyPr>
          <a:lstStyle/>
          <a:p>
            <a:pPr marL="640080" lvl="1" indent="-246888" algn="just" rtl="0" fontAlgn="auto">
              <a:spcAft>
                <a:spcPts val="0"/>
              </a:spcAft>
              <a:buFont typeface="Wingdings 2"/>
              <a:buChar char=""/>
              <a:defRPr/>
            </a:pPr>
            <a:r>
              <a:rPr lang="en-US" dirty="0" smtClean="0">
                <a:ea typeface="+mn-ea"/>
              </a:rPr>
              <a:t>He was the first American realist who had many followers. Under him Realism became the</a:t>
            </a:r>
            <a:r>
              <a:rPr lang="en-US" b="1" dirty="0" smtClean="0">
                <a:ea typeface="+mn-ea"/>
              </a:rPr>
              <a:t> mainstream</a:t>
            </a:r>
            <a:r>
              <a:rPr lang="en-US" dirty="0" smtClean="0">
                <a:ea typeface="+mn-ea"/>
              </a:rPr>
              <a:t> of American Literature.</a:t>
            </a:r>
          </a:p>
          <a:p>
            <a:pPr marL="640080" lvl="1" indent="-246888" algn="just" rtl="0" fontAlgn="auto">
              <a:spcAft>
                <a:spcPts val="0"/>
              </a:spcAft>
              <a:buFont typeface="Wingdings 2"/>
              <a:buChar char=""/>
              <a:defRPr/>
            </a:pPr>
            <a:r>
              <a:rPr lang="en-US" dirty="0" smtClean="0">
                <a:ea typeface="+mn-ea"/>
              </a:rPr>
              <a:t>As the editor of  </a:t>
            </a:r>
            <a:r>
              <a:rPr lang="en-US" i="1" dirty="0" smtClean="0">
                <a:ea typeface="+mn-ea"/>
              </a:rPr>
              <a:t>Harper’s Monthly</a:t>
            </a:r>
            <a:r>
              <a:rPr lang="en-US" dirty="0" smtClean="0">
                <a:ea typeface="+mn-ea"/>
              </a:rPr>
              <a:t>, he made it a weapon against </a:t>
            </a:r>
            <a:r>
              <a:rPr lang="en-US" b="1" dirty="0" smtClean="0">
                <a:ea typeface="+mn-ea"/>
              </a:rPr>
              <a:t>romanticism</a:t>
            </a:r>
            <a:r>
              <a:rPr lang="en-US" dirty="0" smtClean="0">
                <a:ea typeface="+mn-ea"/>
              </a:rPr>
              <a:t> which created false views about life. He believed romantic novels make one forget life and duties. According to him novels should make one wish to be a more helpful and productive creature.</a:t>
            </a:r>
          </a:p>
          <a:p>
            <a:pPr marL="640080" lvl="1" indent="-246888" algn="just" rtl="0" fontAlgn="auto">
              <a:spcAft>
                <a:spcPts val="0"/>
              </a:spcAft>
              <a:buFont typeface="Wingdings 2"/>
              <a:buChar char=""/>
              <a:defRPr/>
            </a:pPr>
            <a:r>
              <a:rPr lang="en-US" dirty="0" smtClean="0">
                <a:ea typeface="+mn-ea"/>
              </a:rPr>
              <a:t>He believed a good realist should present common people. However, unlike French realist, he believed an author should not make society uglier than it already is. American novels should depict the more smiling aspect of life not only crime and violence.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fontAlgn="auto">
              <a:spcAft>
                <a:spcPts val="0"/>
              </a:spcAft>
              <a:defRPr/>
            </a:pPr>
            <a:r>
              <a:rPr lang="en-US" dirty="0" smtClean="0"/>
              <a:t>William Dean Howells (1837-1920)</a:t>
            </a:r>
            <a:endParaRPr lang="ar-SA" dirty="0"/>
          </a:p>
        </p:txBody>
      </p:sp>
      <p:sp>
        <p:nvSpPr>
          <p:cNvPr id="9219" name="عنصر نائب للمحتوى 2"/>
          <p:cNvSpPr>
            <a:spLocks noGrp="1"/>
          </p:cNvSpPr>
          <p:nvPr>
            <p:ph idx="1"/>
          </p:nvPr>
        </p:nvSpPr>
        <p:spPr/>
        <p:txBody>
          <a:bodyPr/>
          <a:lstStyle/>
          <a:p>
            <a:pPr lvl="1" algn="just" rtl="0"/>
            <a:r>
              <a:rPr lang="en-US" smtClean="0">
                <a:cs typeface="Majalla UI"/>
              </a:rPr>
              <a:t>Artist and art should serve poor people. So, Howells attacked the capitalism of America and argued for the unity of all people in society.</a:t>
            </a:r>
          </a:p>
          <a:p>
            <a:pPr lvl="1" algn="just" rtl="0"/>
            <a:r>
              <a:rPr lang="en-US" smtClean="0">
                <a:cs typeface="Majalla UI"/>
              </a:rPr>
              <a:t>He began to write “</a:t>
            </a:r>
            <a:r>
              <a:rPr lang="en-US" b="1" smtClean="0">
                <a:cs typeface="Majalla UI"/>
              </a:rPr>
              <a:t>Utopian” </a:t>
            </a:r>
            <a:r>
              <a:rPr lang="en-US" smtClean="0">
                <a:cs typeface="Majalla UI"/>
              </a:rPr>
              <a:t>novels about an ideal society with perfect justice and happiness.</a:t>
            </a:r>
          </a:p>
          <a:p>
            <a:pPr lvl="1" algn="just" rtl="0"/>
            <a:r>
              <a:rPr lang="en-US" smtClean="0">
                <a:cs typeface="Majalla UI"/>
              </a:rPr>
              <a:t>Howells’ novel </a:t>
            </a:r>
            <a:r>
              <a:rPr lang="en-US" i="1" smtClean="0">
                <a:cs typeface="Majalla UI"/>
              </a:rPr>
              <a:t>A Modern Instance</a:t>
            </a:r>
            <a:r>
              <a:rPr lang="en-US" smtClean="0">
                <a:cs typeface="Majalla UI"/>
              </a:rPr>
              <a:t> (1882) shocked the public since it was about divorce; a subject that is not discussed openly.</a:t>
            </a:r>
          </a:p>
          <a:p>
            <a:pPr lvl="1" algn="just" rtl="0"/>
            <a:r>
              <a:rPr lang="en-US" smtClean="0">
                <a:cs typeface="Majalla UI"/>
              </a:rPr>
              <a:t>In </a:t>
            </a:r>
            <a:r>
              <a:rPr lang="en-US" i="1" smtClean="0">
                <a:cs typeface="Majalla UI"/>
              </a:rPr>
              <a:t>A Hazard of New Fortune</a:t>
            </a:r>
            <a:r>
              <a:rPr lang="en-US" smtClean="0">
                <a:cs typeface="Majalla UI"/>
              </a:rPr>
              <a:t>, he turns a way from the smiling aspect of life and presents a man who learns about the sufferings of poor people in society.</a:t>
            </a:r>
            <a:endParaRPr lang="ar-SA"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وان 1"/>
          <p:cNvSpPr>
            <a:spLocks noGrp="1"/>
          </p:cNvSpPr>
          <p:nvPr>
            <p:ph type="title"/>
          </p:nvPr>
        </p:nvSpPr>
        <p:spPr/>
        <p:txBody>
          <a:bodyPr/>
          <a:lstStyle/>
          <a:p>
            <a:pPr algn="ctr"/>
            <a:r>
              <a:rPr lang="en-US" smtClean="0">
                <a:cs typeface="Traditional Arabic" pitchFamily="2" charset="-78"/>
              </a:rPr>
              <a:t>Naturalism</a:t>
            </a:r>
            <a:endParaRPr lang="ar-SA" smtClean="0"/>
          </a:p>
        </p:txBody>
      </p:sp>
      <p:sp>
        <p:nvSpPr>
          <p:cNvPr id="3" name="عنصر نائب للمحتوى 2"/>
          <p:cNvSpPr>
            <a:spLocks noGrp="1"/>
          </p:cNvSpPr>
          <p:nvPr>
            <p:ph idx="1"/>
          </p:nvPr>
        </p:nvSpPr>
        <p:spPr/>
        <p:txBody>
          <a:bodyPr>
            <a:normAutofit fontScale="92500" lnSpcReduction="10000"/>
          </a:bodyPr>
          <a:lstStyle/>
          <a:p>
            <a:pPr marL="640080" lvl="1" indent="-246888" algn="just" rtl="0" fontAlgn="auto">
              <a:spcAft>
                <a:spcPts val="0"/>
              </a:spcAft>
              <a:buFont typeface="Wingdings 2"/>
              <a:buChar char=""/>
              <a:defRPr/>
            </a:pPr>
            <a:r>
              <a:rPr lang="en-US" dirty="0" smtClean="0">
                <a:ea typeface="+mn-ea"/>
              </a:rPr>
              <a:t>In 1890s many realist writers became naturalists. </a:t>
            </a:r>
            <a:r>
              <a:rPr lang="en-US" b="1" dirty="0" smtClean="0">
                <a:ea typeface="+mn-ea"/>
              </a:rPr>
              <a:t>Naturalism </a:t>
            </a:r>
            <a:r>
              <a:rPr lang="en-US" dirty="0" smtClean="0">
                <a:ea typeface="+mn-ea"/>
              </a:rPr>
              <a:t>was created by the French novelist Emile Zola.</a:t>
            </a:r>
          </a:p>
          <a:p>
            <a:pPr marL="640080" lvl="1" indent="-246888" algn="just" rtl="0" fontAlgn="auto">
              <a:spcAft>
                <a:spcPts val="0"/>
              </a:spcAft>
              <a:buFont typeface="Wingdings 2"/>
              <a:buChar char=""/>
              <a:defRPr/>
            </a:pPr>
            <a:r>
              <a:rPr lang="en-US" dirty="0" smtClean="0">
                <a:ea typeface="+mn-ea"/>
              </a:rPr>
              <a:t>Naturalists use knowledge and discoveries to study the human life. They believe people are not free, but their lives and beliefs are controlled by social, economic and psychological causes.</a:t>
            </a:r>
          </a:p>
          <a:p>
            <a:pPr marL="640080" lvl="1" indent="-246888" algn="just" rtl="0" fontAlgn="auto">
              <a:spcAft>
                <a:spcPts val="0"/>
              </a:spcAft>
              <a:buFont typeface="Wingdings 2"/>
              <a:buChar char=""/>
              <a:defRPr/>
            </a:pPr>
            <a:r>
              <a:rPr lang="en-US" dirty="0" smtClean="0">
                <a:ea typeface="+mn-ea"/>
              </a:rPr>
              <a:t>Naturalistic writers believed that the laws behind the forces that govern human lives might be studied and understood. Naturalistic writers thus used a version of the scientific method to write their novels; they studied human beings governed by their instincts and passions as well as the ways in which the characters' lives were governed by forces of heredity and environment.</a:t>
            </a:r>
            <a:endParaRPr lang="ar-SA" dirty="0">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وان 1"/>
          <p:cNvSpPr>
            <a:spLocks noGrp="1"/>
          </p:cNvSpPr>
          <p:nvPr>
            <p:ph type="title"/>
          </p:nvPr>
        </p:nvSpPr>
        <p:spPr/>
        <p:txBody>
          <a:bodyPr/>
          <a:lstStyle/>
          <a:p>
            <a:pPr algn="ctr"/>
            <a:r>
              <a:rPr lang="en-US" smtClean="0">
                <a:cs typeface="Traditional Arabic" pitchFamily="2" charset="-78"/>
              </a:rPr>
              <a:t>Characteristics of Naturalism</a:t>
            </a:r>
            <a:endParaRPr lang="ar-SA" smtClean="0"/>
          </a:p>
        </p:txBody>
      </p:sp>
      <p:sp>
        <p:nvSpPr>
          <p:cNvPr id="3" name="عنصر نائب للمحتوى 2"/>
          <p:cNvSpPr>
            <a:spLocks noGrp="1"/>
          </p:cNvSpPr>
          <p:nvPr>
            <p:ph idx="1"/>
          </p:nvPr>
        </p:nvSpPr>
        <p:spPr/>
        <p:txBody>
          <a:bodyPr>
            <a:normAutofit fontScale="85000" lnSpcReduction="20000"/>
          </a:bodyPr>
          <a:lstStyle/>
          <a:p>
            <a:pPr marL="274320" indent="-274320" algn="l" rtl="0" fontAlgn="auto">
              <a:spcAft>
                <a:spcPts val="0"/>
              </a:spcAft>
              <a:buClr>
                <a:schemeClr val="accent3"/>
              </a:buClr>
              <a:buFont typeface="Wingdings 2"/>
              <a:buChar char=""/>
              <a:defRPr/>
            </a:pPr>
            <a:endParaRPr lang="en-US" sz="2900" dirty="0" smtClean="0">
              <a:ea typeface="+mn-ea"/>
            </a:endParaRPr>
          </a:p>
          <a:p>
            <a:pPr marL="274320" indent="-274320" algn="just" rtl="0" fontAlgn="auto">
              <a:spcAft>
                <a:spcPts val="0"/>
              </a:spcAft>
              <a:buClr>
                <a:schemeClr val="accent3"/>
              </a:buClr>
              <a:buFont typeface="Wingdings 2"/>
              <a:buChar char=""/>
              <a:defRPr/>
            </a:pPr>
            <a:r>
              <a:rPr lang="en-US" sz="2900" dirty="0" smtClean="0">
                <a:ea typeface="+mn-ea"/>
              </a:rPr>
              <a:t> The </a:t>
            </a:r>
            <a:r>
              <a:rPr lang="en-US" sz="2900" b="1" dirty="0" smtClean="0">
                <a:ea typeface="+mn-ea"/>
              </a:rPr>
              <a:t>characters</a:t>
            </a:r>
            <a:r>
              <a:rPr lang="en-US" sz="2900" dirty="0" smtClean="0">
                <a:ea typeface="+mn-ea"/>
              </a:rPr>
              <a:t> are usually ill-educated or lower-class characters whose lives are governed by the forces of heredity, instinct, and passion.</a:t>
            </a:r>
          </a:p>
          <a:p>
            <a:pPr marL="274320" indent="-274320" algn="just" rtl="0" fontAlgn="auto">
              <a:spcAft>
                <a:spcPts val="0"/>
              </a:spcAft>
              <a:buClr>
                <a:schemeClr val="accent3"/>
              </a:buClr>
              <a:buFont typeface="Wingdings 2"/>
              <a:buChar char=""/>
              <a:defRPr/>
            </a:pPr>
            <a:endParaRPr lang="en-US" sz="2900" dirty="0" smtClean="0">
              <a:ea typeface="+mn-ea"/>
            </a:endParaRPr>
          </a:p>
          <a:p>
            <a:pPr marL="274320" indent="-274320" algn="just" rtl="0" fontAlgn="auto">
              <a:spcAft>
                <a:spcPts val="0"/>
              </a:spcAft>
              <a:buClr>
                <a:schemeClr val="accent3"/>
              </a:buClr>
              <a:buFont typeface="Wingdings 2"/>
              <a:buChar char=""/>
              <a:defRPr/>
            </a:pPr>
            <a:r>
              <a:rPr lang="en-US" sz="2900" dirty="0" smtClean="0">
                <a:ea typeface="+mn-ea"/>
              </a:rPr>
              <a:t>The </a:t>
            </a:r>
            <a:r>
              <a:rPr lang="en-US" sz="2900" b="1" dirty="0" smtClean="0">
                <a:ea typeface="+mn-ea"/>
              </a:rPr>
              <a:t>setting </a:t>
            </a:r>
            <a:r>
              <a:rPr lang="en-US" sz="2900" dirty="0" smtClean="0">
                <a:ea typeface="+mn-ea"/>
              </a:rPr>
              <a:t>is frequently an urban setting.</a:t>
            </a:r>
          </a:p>
          <a:p>
            <a:pPr marL="274320" indent="-274320" algn="just" rtl="0" fontAlgn="auto">
              <a:spcAft>
                <a:spcPts val="0"/>
              </a:spcAft>
              <a:buClr>
                <a:schemeClr val="accent3"/>
              </a:buClr>
              <a:buFont typeface="Wingdings 2"/>
              <a:buChar char=""/>
              <a:defRPr/>
            </a:pPr>
            <a:endParaRPr lang="en-US" sz="2900" dirty="0" smtClean="0">
              <a:ea typeface="+mn-ea"/>
            </a:endParaRPr>
          </a:p>
          <a:p>
            <a:pPr marL="274320" indent="-274320" algn="just" rtl="0" fontAlgn="auto">
              <a:spcAft>
                <a:spcPts val="0"/>
              </a:spcAft>
              <a:buClr>
                <a:schemeClr val="accent3"/>
              </a:buClr>
              <a:buFont typeface="Wingdings 2"/>
              <a:buChar char=""/>
              <a:defRPr/>
            </a:pPr>
            <a:r>
              <a:rPr lang="en-US" sz="2900" dirty="0" smtClean="0">
                <a:ea typeface="+mn-ea"/>
              </a:rPr>
              <a:t>Some techniques are:</a:t>
            </a:r>
          </a:p>
          <a:p>
            <a:pPr marL="514350" indent="-514350" algn="just" rtl="0" fontAlgn="auto">
              <a:spcAft>
                <a:spcPts val="0"/>
              </a:spcAft>
              <a:buClr>
                <a:schemeClr val="accent3"/>
              </a:buClr>
              <a:buFont typeface="Wingdings 2"/>
              <a:buAutoNum type="arabicPeriod"/>
              <a:defRPr/>
            </a:pPr>
            <a:r>
              <a:rPr lang="en-US" sz="2900" dirty="0" smtClean="0">
                <a:ea typeface="+mn-ea"/>
              </a:rPr>
              <a:t>Pessimism: often, one or more characters will continue to repeat one line or phrase that tends to have a pessimistic connotation, sometimes emphasizing the inevitability of death.</a:t>
            </a:r>
          </a:p>
          <a:p>
            <a:pPr marL="274320" indent="-274320" algn="l" rtl="0" fontAlgn="auto">
              <a:spcAft>
                <a:spcPts val="0"/>
              </a:spcAft>
              <a:buClr>
                <a:schemeClr val="accent3"/>
              </a:buClr>
              <a:buFont typeface="Wingdings 2"/>
              <a:buChar char=""/>
              <a:defRPr/>
            </a:pPr>
            <a:endParaRPr lang="en-US" dirty="0" smtClean="0">
              <a:ea typeface="+mn-ea"/>
            </a:endParaRPr>
          </a:p>
          <a:p>
            <a:pPr marL="274320" indent="-274320" fontAlgn="auto">
              <a:spcAft>
                <a:spcPts val="0"/>
              </a:spcAft>
              <a:buClr>
                <a:schemeClr val="accent3"/>
              </a:buClr>
              <a:buFont typeface="Wingdings 2"/>
              <a:buChar char=""/>
              <a:defRPr/>
            </a:pPr>
            <a:endParaRPr lang="ar-SA" dirty="0">
              <a:ea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850"/>
            <a:ext cx="8229600" cy="80963"/>
          </a:xfrm>
        </p:spPr>
        <p:txBody>
          <a:bodyPr>
            <a:normAutofit fontScale="90000"/>
          </a:bodyPr>
          <a:lstStyle/>
          <a:p>
            <a:pPr fontAlgn="auto">
              <a:spcAft>
                <a:spcPts val="0"/>
              </a:spcAft>
              <a:defRPr/>
            </a:pPr>
            <a:endParaRPr lang="ar-SA" dirty="0"/>
          </a:p>
        </p:txBody>
      </p:sp>
      <p:sp>
        <p:nvSpPr>
          <p:cNvPr id="3" name="عنصر نائب للمحتوى 2"/>
          <p:cNvSpPr>
            <a:spLocks noGrp="1"/>
          </p:cNvSpPr>
          <p:nvPr>
            <p:ph idx="1"/>
          </p:nvPr>
        </p:nvSpPr>
        <p:spPr>
          <a:xfrm>
            <a:off x="457200" y="928688"/>
            <a:ext cx="8229600" cy="5395912"/>
          </a:xfrm>
        </p:spPr>
        <p:txBody>
          <a:bodyPr>
            <a:normAutofit/>
          </a:bodyPr>
          <a:lstStyle/>
          <a:p>
            <a:pPr marL="514350" indent="-514350" algn="just" rtl="0" fontAlgn="auto">
              <a:spcAft>
                <a:spcPts val="0"/>
              </a:spcAft>
              <a:buClr>
                <a:schemeClr val="accent3"/>
              </a:buClr>
              <a:buFont typeface="Wingdings 2"/>
              <a:buAutoNum type="arabicPeriod"/>
              <a:defRPr/>
            </a:pPr>
            <a:r>
              <a:rPr lang="en-US" sz="2000" dirty="0" smtClean="0">
                <a:ea typeface="+mn-ea"/>
              </a:rPr>
              <a:t>Another characteristic of literary naturalism is detachment from the story. The author often tries to maintain a tone that will be experienced as 'objective.' Also, an author will sometimes achieve detachment by creating nameless characters. This puts the focus on the plot and what happens to the character, rather than the characters themselves.</a:t>
            </a:r>
          </a:p>
          <a:p>
            <a:pPr marL="514350" indent="-514350" algn="just" rtl="0" fontAlgn="auto">
              <a:spcAft>
                <a:spcPts val="0"/>
              </a:spcAft>
              <a:buClr>
                <a:schemeClr val="accent3"/>
              </a:buClr>
              <a:buFont typeface="Wingdings 2"/>
              <a:buAutoNum type="arabicPeriod"/>
              <a:defRPr/>
            </a:pPr>
            <a:r>
              <a:rPr lang="en-US" sz="2000" dirty="0" smtClean="0">
                <a:ea typeface="+mn-ea"/>
              </a:rPr>
              <a:t> Another characteristic of naturalism is determinism. Determinism is basically the opposite of the notion of free will. For determinism, the idea that individual characters have a direct influence on the course of their lives is supplanted by a focus on nature or fate. Often, a naturalist author will lead the reader to believe a character's fate has been pre-determined, usually by environmental factors, and that he/she can do nothing about it. </a:t>
            </a:r>
          </a:p>
          <a:p>
            <a:pPr marL="514350" indent="-514350" algn="just" rtl="0" fontAlgn="auto">
              <a:spcAft>
                <a:spcPts val="0"/>
              </a:spcAft>
              <a:buClr>
                <a:schemeClr val="accent3"/>
              </a:buClr>
              <a:buFont typeface="Wingdings 2"/>
              <a:buAutoNum type="arabicPeriod"/>
              <a:defRPr/>
            </a:pPr>
            <a:r>
              <a:rPr lang="en-US" sz="2000" dirty="0" smtClean="0">
                <a:ea typeface="+mn-ea"/>
              </a:rPr>
              <a:t>Another common characteristic is a surprising twist at the end of the story.</a:t>
            </a:r>
          </a:p>
          <a:p>
            <a:pPr marL="274320" indent="-274320" fontAlgn="auto">
              <a:spcAft>
                <a:spcPts val="0"/>
              </a:spcAft>
              <a:buClr>
                <a:schemeClr val="accent3"/>
              </a:buClr>
              <a:buFont typeface="Wingdings 2"/>
              <a:buChar char=""/>
              <a:defRPr/>
            </a:pPr>
            <a:endParaRPr lang="ar-SA" sz="2000" dirty="0">
              <a:ea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عنوان 1"/>
          <p:cNvSpPr>
            <a:spLocks noGrp="1"/>
          </p:cNvSpPr>
          <p:nvPr>
            <p:ph type="title"/>
          </p:nvPr>
        </p:nvSpPr>
        <p:spPr/>
        <p:txBody>
          <a:bodyPr/>
          <a:lstStyle/>
          <a:p>
            <a:pPr algn="ctr"/>
            <a:r>
              <a:rPr lang="en-US" smtClean="0">
                <a:cs typeface="Traditional Arabic" pitchFamily="2" charset="-78"/>
              </a:rPr>
              <a:t>Naturalism Themes</a:t>
            </a:r>
            <a:endParaRPr lang="ar-SA" smtClean="0"/>
          </a:p>
        </p:txBody>
      </p:sp>
      <p:sp>
        <p:nvSpPr>
          <p:cNvPr id="3" name="عنصر نائب للمحتوى 2"/>
          <p:cNvSpPr>
            <a:spLocks noGrp="1"/>
          </p:cNvSpPr>
          <p:nvPr>
            <p:ph idx="1"/>
          </p:nvPr>
        </p:nvSpPr>
        <p:spPr/>
        <p:txBody>
          <a:bodyPr>
            <a:normAutofit fontScale="92500" lnSpcReduction="10000"/>
          </a:bodyPr>
          <a:lstStyle/>
          <a:p>
            <a:pPr marL="274320" indent="-274320" algn="just" rtl="0" fontAlgn="auto">
              <a:spcAft>
                <a:spcPts val="0"/>
              </a:spcAft>
              <a:buClr>
                <a:schemeClr val="accent3"/>
              </a:buClr>
              <a:buFont typeface="Wingdings 2"/>
              <a:buChar char=""/>
              <a:defRPr/>
            </a:pPr>
            <a:r>
              <a:rPr lang="en-US" dirty="0" smtClean="0">
                <a:ea typeface="+mn-ea"/>
              </a:rPr>
              <a:t>1. Survival, determinism, violence, and taboo are key themes. </a:t>
            </a:r>
          </a:p>
          <a:p>
            <a:pPr marL="274320" indent="-274320" algn="just" rtl="0" fontAlgn="auto">
              <a:spcAft>
                <a:spcPts val="0"/>
              </a:spcAft>
              <a:buClr>
                <a:schemeClr val="accent3"/>
              </a:buClr>
              <a:buFont typeface="Wingdings 2"/>
              <a:buChar char=""/>
              <a:defRPr/>
            </a:pPr>
            <a:r>
              <a:rPr lang="en-US" dirty="0" smtClean="0">
                <a:ea typeface="+mn-ea"/>
              </a:rPr>
              <a:t>2. The strong emotions such as lust, greed, or the desire for dominance or pleasure; and the fight for survival are also some naturalistic themes . </a:t>
            </a:r>
          </a:p>
          <a:p>
            <a:pPr marL="274320" indent="-274320" algn="just" rtl="0" fontAlgn="auto">
              <a:spcAft>
                <a:spcPts val="0"/>
              </a:spcAft>
              <a:buClr>
                <a:schemeClr val="accent3"/>
              </a:buClr>
              <a:buFont typeface="Wingdings 2"/>
              <a:buChar char=""/>
              <a:defRPr/>
            </a:pPr>
            <a:r>
              <a:rPr lang="en-US" dirty="0" smtClean="0">
                <a:ea typeface="+mn-ea"/>
              </a:rPr>
              <a:t>3. Nature as an indifferent force acting on the lives of human beings. </a:t>
            </a:r>
          </a:p>
          <a:p>
            <a:pPr marL="274320" indent="-274320" algn="just" rtl="0" fontAlgn="auto">
              <a:spcAft>
                <a:spcPts val="0"/>
              </a:spcAft>
              <a:buClr>
                <a:schemeClr val="accent3"/>
              </a:buClr>
              <a:buFont typeface="Wingdings 2"/>
              <a:buChar char=""/>
              <a:defRPr/>
            </a:pPr>
            <a:r>
              <a:rPr lang="en-US" dirty="0" smtClean="0">
                <a:ea typeface="+mn-ea"/>
              </a:rPr>
              <a:t>4. The forces of heredity and environment as they affect--and afflict--individual lives. </a:t>
            </a:r>
          </a:p>
          <a:p>
            <a:pPr marL="274320" indent="-274320" algn="just" rtl="0" fontAlgn="auto">
              <a:spcAft>
                <a:spcPts val="0"/>
              </a:spcAft>
              <a:buClr>
                <a:schemeClr val="accent3"/>
              </a:buClr>
              <a:buFont typeface="Wingdings 2"/>
              <a:buChar char=""/>
              <a:defRPr/>
            </a:pPr>
            <a:r>
              <a:rPr lang="en-US" dirty="0" smtClean="0">
                <a:ea typeface="+mn-ea"/>
              </a:rPr>
              <a:t>5. An indifferent, deterministic universe. Naturalistic texts often describe the human attempts to exercise free will, in a universe where free will as an illusion.</a:t>
            </a:r>
          </a:p>
          <a:p>
            <a:pPr marL="274320" indent="-274320" fontAlgn="auto">
              <a:spcAft>
                <a:spcPts val="0"/>
              </a:spcAft>
              <a:buClr>
                <a:schemeClr val="accent3"/>
              </a:buClr>
              <a:buFont typeface="Wingdings 2"/>
              <a:buChar char=""/>
              <a:defRPr/>
            </a:pPr>
            <a:endParaRPr lang="ar-SA" dirty="0">
              <a:ea typeface="+mn-ea"/>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200</TotalTime>
  <Words>993</Words>
  <Application>Microsoft Office PowerPoint</Application>
  <PresentationFormat>عرض على الشاشة (3:4)‏</PresentationFormat>
  <Paragraphs>66</Paragraphs>
  <Slides>12</Slides>
  <Notes>1</Notes>
  <HiddenSlides>0</HiddenSlides>
  <MMClips>0</MMClips>
  <ScaleCrop>false</ScaleCrop>
  <HeadingPairs>
    <vt:vector size="4" baseType="variant">
      <vt:variant>
        <vt:lpstr>سمة</vt:lpstr>
      </vt:variant>
      <vt:variant>
        <vt:i4>1</vt:i4>
      </vt:variant>
      <vt:variant>
        <vt:lpstr>عناوين الشرائح</vt:lpstr>
      </vt:variant>
      <vt:variant>
        <vt:i4>12</vt:i4>
      </vt:variant>
    </vt:vector>
  </HeadingPairs>
  <TitlesOfParts>
    <vt:vector size="13" baseType="lpstr">
      <vt:lpstr>تدفق</vt:lpstr>
      <vt:lpstr>Modern American Novel Third Lecture Mrs. Nouf Al-khattabi</vt:lpstr>
      <vt:lpstr>Realism</vt:lpstr>
      <vt:lpstr>الشريحة 3</vt:lpstr>
      <vt:lpstr>William Dean Howells (1837-1920)</vt:lpstr>
      <vt:lpstr>William Dean Howells (1837-1920)</vt:lpstr>
      <vt:lpstr>Naturalism</vt:lpstr>
      <vt:lpstr>Characteristics of Naturalism</vt:lpstr>
      <vt:lpstr>الشريحة 8</vt:lpstr>
      <vt:lpstr>Naturalism Themes</vt:lpstr>
      <vt:lpstr>الشريحة 10</vt:lpstr>
      <vt:lpstr>Stephen Crane (1871-1900)</vt:lpstr>
      <vt:lpstr>Crane’s Most Famous Works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sony</dc:creator>
  <cp:lastModifiedBy>sony</cp:lastModifiedBy>
  <cp:revision>16</cp:revision>
  <dcterms:created xsi:type="dcterms:W3CDTF">2010-03-16T17:59:36Z</dcterms:created>
  <dcterms:modified xsi:type="dcterms:W3CDTF">2010-03-16T21:25:01Z</dcterms:modified>
</cp:coreProperties>
</file>